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Maven Pro" panose="020B0604020202020204" charset="0"/>
      <p:regular r:id="rId33"/>
      <p:bold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456">
          <p15:clr>
            <a:srgbClr val="A4A3A4"/>
          </p15:clr>
        </p15:guide>
        <p15:guide id="5" pos="729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EA6DC9-28AA-422A-8BDA-A7017275DDD5}">
  <a:tblStyle styleId="{E6EA6DC9-28AA-422A-8BDA-A7017275DDD5}" styleName="Table_0">
    <a:wholeTbl>
      <a:tcTxStyle b="off" i="off">
        <a:font>
          <a:latin typeface="Verdana"/>
          <a:ea typeface="Verdana"/>
          <a:cs typeface="Verdan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2F3F3"/>
          </a:solidFill>
        </a:fill>
      </a:tcStyle>
    </a:wholeTbl>
    <a:band1H>
      <a:tcTxStyle/>
      <a:tcStyle>
        <a:tcBdr/>
        <a:fill>
          <a:solidFill>
            <a:srgbClr val="E4E5E7"/>
          </a:solidFill>
        </a:fill>
      </a:tcStyle>
    </a:band1H>
    <a:band2H>
      <a:tcTxStyle/>
      <a:tcStyle>
        <a:tcBdr/>
      </a:tcStyle>
    </a:band2H>
    <a:band1V>
      <a:tcTxStyle/>
      <a:tcStyle>
        <a:tcBdr/>
        <a:fill>
          <a:solidFill>
            <a:srgbClr val="E4E5E7"/>
          </a:solidFill>
        </a:fill>
      </a:tcStyle>
    </a:band1V>
    <a:band2V>
      <a:tcTxStyle/>
      <a:tcStyle>
        <a:tcBdr/>
      </a:tcStyle>
    </a:band2V>
    <a:lastCol>
      <a:tcTxStyle b="on" i="off">
        <a:font>
          <a:latin typeface="Verdana"/>
          <a:ea typeface="Verdana"/>
          <a:cs typeface="Verdana"/>
        </a:font>
        <a:schemeClr val="lt1"/>
      </a:tcTxStyle>
      <a:tcStyle>
        <a:tcBdr/>
        <a:fill>
          <a:solidFill>
            <a:schemeClr val="accent2"/>
          </a:solidFill>
        </a:fill>
      </a:tcStyle>
    </a:lastCol>
    <a:firstCol>
      <a:tcTxStyle b="on" i="off">
        <a:font>
          <a:latin typeface="Verdana"/>
          <a:ea typeface="Verdana"/>
          <a:cs typeface="Verdana"/>
        </a:font>
        <a:schemeClr val="lt1"/>
      </a:tcTxStyle>
      <a:tcStyle>
        <a:tcBdr/>
        <a:fill>
          <a:solidFill>
            <a:schemeClr val="accent2"/>
          </a:solidFill>
        </a:fill>
      </a:tcStyle>
    </a:firstCol>
    <a:lastRow>
      <a:tcTxStyle b="on" i="off">
        <a:font>
          <a:latin typeface="Verdana"/>
          <a:ea typeface="Verdana"/>
          <a:cs typeface="Verdana"/>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Verdana"/>
          <a:ea typeface="Verdana"/>
          <a:cs typeface="Verdana"/>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guide orient="horz" pos="720"/>
        <p:guide orient="horz" pos="960"/>
        <p:guide orient="horz" pos="3888"/>
        <p:guide pos="456"/>
        <p:guide pos="7296"/>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341d824b7_0_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229" name="Google Shape;229;g12341d824b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g12341d824b7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When three Yoshimura crease patterns are connected to one another, they create a triangular module.</a:t>
            </a:r>
            <a:endParaRPr/>
          </a:p>
          <a:p>
            <a:pPr marL="457200" lvl="0" indent="-317500" algn="l" rtl="0">
              <a:spcBef>
                <a:spcPts val="0"/>
              </a:spcBef>
              <a:spcAft>
                <a:spcPts val="0"/>
              </a:spcAft>
              <a:buSzPts val="1400"/>
              <a:buChar char="-"/>
            </a:pPr>
            <a:r>
              <a:rPr lang="en-US"/>
              <a:t>It is completely hollow and is composed of PET laser-cut sheets making it light, and allows us to pass cables through the center of our robot, making it more compact</a:t>
            </a:r>
            <a:endParaRPr/>
          </a:p>
          <a:p>
            <a:pPr marL="457200" lvl="0" indent="-317500" algn="l" rtl="0">
              <a:spcBef>
                <a:spcPts val="0"/>
              </a:spcBef>
              <a:spcAft>
                <a:spcPts val="0"/>
              </a:spcAft>
              <a:buSzPts val="1400"/>
              <a:buChar char="-"/>
            </a:pPr>
            <a:r>
              <a:rPr lang="en-US"/>
              <a:t>The module can continuously deform as well as axially compress using a set of three mechanical winches connected to cables </a:t>
            </a:r>
            <a:endParaRPr/>
          </a:p>
          <a:p>
            <a:pPr marL="457200" lvl="0" indent="-317500" algn="l" rtl="0">
              <a:spcBef>
                <a:spcPts val="0"/>
              </a:spcBef>
              <a:spcAft>
                <a:spcPts val="0"/>
              </a:spcAft>
              <a:buSzPts val="1400"/>
              <a:buChar char="-"/>
            </a:pPr>
            <a:r>
              <a:rPr lang="en-US"/>
              <a:t>With our current configuration, we achieve 4.5” of linear compression and 86 degree maximum bending angle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341d824b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2341d824b7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This is our drive system mechanism to maneuver through pipe environments. </a:t>
            </a:r>
            <a:endParaRPr/>
          </a:p>
          <a:p>
            <a:pPr marL="457200" lvl="0" indent="-317500" algn="l" rtl="0">
              <a:spcBef>
                <a:spcPts val="0"/>
              </a:spcBef>
              <a:spcAft>
                <a:spcPts val="0"/>
              </a:spcAft>
              <a:buSzPts val="1400"/>
              <a:buChar char="-"/>
            </a:pPr>
            <a:r>
              <a:rPr lang="en-US"/>
              <a:t>It has three points of contact to travel vertically, horizontally,and hold its position within pipes </a:t>
            </a:r>
            <a:endParaRPr/>
          </a:p>
          <a:p>
            <a:pPr marL="457200" lvl="0" indent="-317500" algn="l" rtl="0">
              <a:spcBef>
                <a:spcPts val="0"/>
              </a:spcBef>
              <a:spcAft>
                <a:spcPts val="0"/>
              </a:spcAft>
              <a:buSzPts val="1400"/>
              <a:buChar char="-"/>
            </a:pPr>
            <a:r>
              <a:rPr lang="en-US"/>
              <a:t>The active transmission is driven by a lead screw, connected to three linkages which meet at a central lead screw rider.</a:t>
            </a:r>
            <a:endParaRPr/>
          </a:p>
          <a:p>
            <a:pPr marL="457200" lvl="0" indent="-317500" algn="l" rtl="0">
              <a:spcBef>
                <a:spcPts val="0"/>
              </a:spcBef>
              <a:spcAft>
                <a:spcPts val="0"/>
              </a:spcAft>
              <a:buSzPts val="1400"/>
              <a:buChar char="-"/>
            </a:pPr>
            <a:r>
              <a:rPr lang="en-US"/>
              <a:t>As the lead screw rider rises, the wheels expand radially outward and when it falls they compress inward.</a:t>
            </a:r>
            <a:endParaRPr/>
          </a:p>
          <a:p>
            <a:pPr marL="457200" lvl="0" indent="-317500" algn="l" rtl="0">
              <a:spcBef>
                <a:spcPts val="0"/>
              </a:spcBef>
              <a:spcAft>
                <a:spcPts val="0"/>
              </a:spcAft>
              <a:buSzPts val="1400"/>
              <a:buChar char="-"/>
            </a:pPr>
            <a:r>
              <a:rPr lang="en-US"/>
              <a:t>On the other side of the robot, we feature a similar passive mechanism which substitutes the lead screw for a spring to act as a follower to the active side</a:t>
            </a:r>
            <a:endParaRPr/>
          </a:p>
          <a:p>
            <a:pPr marL="457200" lvl="0" indent="-317500" algn="l" rtl="0">
              <a:spcBef>
                <a:spcPts val="0"/>
              </a:spcBef>
              <a:spcAft>
                <a:spcPts val="0"/>
              </a:spcAft>
              <a:buSzPts val="1400"/>
              <a:buChar char="-"/>
            </a:pPr>
            <a:r>
              <a:rPr lang="en-US"/>
              <a:t>Each transmission module features two compression wheels, made from flexible material and casted in silicone for additional traction in slippery pipe environments</a:t>
            </a:r>
            <a:endParaRPr/>
          </a:p>
          <a:p>
            <a:pPr marL="0" lvl="0" indent="0" algn="l" rtl="0">
              <a:spcBef>
                <a:spcPts val="0"/>
              </a:spcBef>
              <a:spcAft>
                <a:spcPts val="0"/>
              </a:spcAft>
              <a:buNone/>
            </a:pPr>
            <a:endParaRPr/>
          </a:p>
        </p:txBody>
      </p:sp>
      <p:sp>
        <p:nvSpPr>
          <p:cNvPr id="244" name="Google Shape;244;g12341d824b7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abdc941a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1abdc941a9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p:txBody>
      </p:sp>
      <p:sp>
        <p:nvSpPr>
          <p:cNvPr id="255" name="Google Shape;255;g11abdc941a9_0_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abdc941a9_0_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
        <p:nvSpPr>
          <p:cNvPr id="261" name="Google Shape;261;g11abdc941a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 name="Google Shape;262;g11abdc941a9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The goal for controlling this robot was to have an untethered system, able to be driven by a game controller</a:t>
            </a:r>
            <a:endParaRPr/>
          </a:p>
          <a:p>
            <a:pPr marL="457200" lvl="0" indent="-317500" algn="l" rtl="0">
              <a:spcBef>
                <a:spcPts val="0"/>
              </a:spcBef>
              <a:spcAft>
                <a:spcPts val="0"/>
              </a:spcAft>
              <a:buSzPts val="1400"/>
              <a:buChar char="●"/>
            </a:pPr>
            <a:r>
              <a:rPr lang="en-US"/>
              <a:t>As such, we interpret the input from a gamepad using a python script, which is then written over serial to be interpreted by an ESP32. </a:t>
            </a:r>
            <a:endParaRPr/>
          </a:p>
          <a:p>
            <a:pPr marL="914400" lvl="1" indent="-317500" algn="l" rtl="0">
              <a:spcBef>
                <a:spcPts val="0"/>
              </a:spcBef>
              <a:spcAft>
                <a:spcPts val="0"/>
              </a:spcAft>
              <a:buSzPts val="1400"/>
              <a:buChar char="○"/>
            </a:pPr>
            <a:r>
              <a:rPr lang="en-US"/>
              <a:t>The esp then sends these commands to the robot using the ESPNOW wifi protocol, which receives the commands and distributes the commands to the relevant smart motor driver boards over I2C.</a:t>
            </a:r>
            <a:endParaRPr/>
          </a:p>
          <a:p>
            <a:pPr marL="914400" lvl="1" indent="-317500" algn="l" rtl="0">
              <a:spcBef>
                <a:spcPts val="0"/>
              </a:spcBef>
              <a:spcAft>
                <a:spcPts val="0"/>
              </a:spcAft>
              <a:buSzPts val="1400"/>
              <a:buChar char="○"/>
            </a:pPr>
            <a:r>
              <a:rPr lang="en-US"/>
              <a:t>This infrastructure is both wireless and scalable, meaning the system could integrate as many motors as one would like, and allows us to receive real-time data from the robot and also provide tele-op commands in a way that is easy to understand and intuitive to use.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abdc941a9_0_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269" name="Google Shape;269;g11abdc941a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g11abdc941a9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in order to receive wifi commands and facilitate communication with the smart motor drivers, we developed a mainboard PCB to house the ESP32 tinyPICO as well as provide a buck regulator to step down the battery and motor level voltage to logic level voltage for operation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abdc941a9_0_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278" name="Google Shape;278;g11abdc941a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 name="Google Shape;279;g11abdc941a9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The motivation to design these smart motor driver boards was initially driven by needing to shrink our electronic infrastructure</a:t>
            </a:r>
            <a:endParaRPr/>
          </a:p>
          <a:p>
            <a:pPr marL="457200" lvl="0" indent="-317500" algn="l" rtl="0">
              <a:spcBef>
                <a:spcPts val="0"/>
              </a:spcBef>
              <a:spcAft>
                <a:spcPts val="0"/>
              </a:spcAft>
              <a:buSzPts val="1400"/>
              <a:buChar char="-"/>
            </a:pPr>
            <a:r>
              <a:rPr lang="en-US"/>
              <a:t>having a mainboard with these modular motor drivers means that you could scale the system without having to redesign an entirely new pcb</a:t>
            </a:r>
            <a:endParaRPr/>
          </a:p>
          <a:p>
            <a:pPr marL="457200" lvl="0" indent="-317500" algn="l" rtl="0">
              <a:spcBef>
                <a:spcPts val="0"/>
              </a:spcBef>
              <a:spcAft>
                <a:spcPts val="0"/>
              </a:spcAft>
              <a:buSzPts val="1400"/>
              <a:buChar char="-"/>
            </a:pPr>
            <a:r>
              <a:rPr lang="en-US"/>
              <a:t>these smart motor drivers are intended for an n20 gearmotor, but could also be used with other small motors</a:t>
            </a:r>
            <a:endParaRPr/>
          </a:p>
          <a:p>
            <a:pPr marL="457200" lvl="0" indent="-317500" algn="l" rtl="0">
              <a:spcBef>
                <a:spcPts val="0"/>
              </a:spcBef>
              <a:spcAft>
                <a:spcPts val="0"/>
              </a:spcAft>
              <a:buSzPts val="1400"/>
              <a:buChar char="-"/>
            </a:pPr>
            <a:r>
              <a:rPr lang="en-US"/>
              <a:t>the boards use an ATMEGA328 microcontroller programmed with a 6 pin ISP connector, and communicate via I2c</a:t>
            </a:r>
            <a:endParaRPr/>
          </a:p>
          <a:p>
            <a:pPr marL="457200" lvl="0" indent="-317500" algn="l" rtl="0">
              <a:spcBef>
                <a:spcPts val="0"/>
              </a:spcBef>
              <a:spcAft>
                <a:spcPts val="0"/>
              </a:spcAft>
              <a:buSzPts val="1400"/>
              <a:buChar char="-"/>
            </a:pPr>
            <a:r>
              <a:rPr lang="en-US"/>
              <a:t>have a current sensor for load sensing, and quadrature magnetic encoders for position and velocity control/analysis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341d824b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12341d824b7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p:txBody>
      </p:sp>
      <p:sp>
        <p:nvSpPr>
          <p:cNvPr id="292" name="Google Shape;292;g12341d824b7_0_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49fe2115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249fe2115e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we started  by trying to quantify the performance of our motor drivers, which we did with a series of tests after tuning PID control</a:t>
            </a:r>
            <a:endParaRPr/>
          </a:p>
          <a:p>
            <a:pPr marL="457200" lvl="0" indent="-317500" algn="l" rtl="0">
              <a:spcBef>
                <a:spcPts val="0"/>
              </a:spcBef>
              <a:spcAft>
                <a:spcPts val="0"/>
              </a:spcAft>
              <a:buSzPts val="1400"/>
              <a:buChar char="●"/>
            </a:pPr>
            <a:r>
              <a:rPr lang="en-US"/>
              <a:t>We tested a step response to a positional setpoint as well as response to a changing position trajectory, and found that the motor driver was able to quickly reach setpoints with little oscillation or error </a:t>
            </a:r>
            <a:endParaRPr/>
          </a:p>
        </p:txBody>
      </p:sp>
      <p:sp>
        <p:nvSpPr>
          <p:cNvPr id="299" name="Google Shape;299;g1249fe2115e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341d824b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2341d824b7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After creating our yoshimura module, we wanted to validate that our configuration and usage of the module would still follow the kinematic models developed in previous papers</a:t>
            </a:r>
            <a:endParaRPr/>
          </a:p>
          <a:p>
            <a:pPr marL="457200" lvl="0" indent="-317500" algn="l" rtl="0">
              <a:spcBef>
                <a:spcPts val="0"/>
              </a:spcBef>
              <a:spcAft>
                <a:spcPts val="0"/>
              </a:spcAft>
              <a:buSzPts val="1400"/>
              <a:buChar char="●"/>
            </a:pPr>
            <a:r>
              <a:rPr lang="en-US"/>
              <a:t>This was important, as having an accurate inverse kinematic model means that we can figure out how to create any shape with the module or send it to any point within its task space, just by altering the cable lengths </a:t>
            </a:r>
            <a:endParaRPr/>
          </a:p>
          <a:p>
            <a:pPr marL="457200" lvl="0" indent="-317500" algn="l" rtl="0">
              <a:spcBef>
                <a:spcPts val="0"/>
              </a:spcBef>
              <a:spcAft>
                <a:spcPts val="0"/>
              </a:spcAft>
              <a:buSzPts val="1400"/>
              <a:buChar char="●"/>
            </a:pPr>
            <a:r>
              <a:rPr lang="en-US"/>
              <a:t>we found that this Ik model, combined with the ability of our motors to go to positional setpoints, meant that we were able to have accurate control over the module shape</a:t>
            </a:r>
            <a:endParaRPr/>
          </a:p>
        </p:txBody>
      </p:sp>
      <p:sp>
        <p:nvSpPr>
          <p:cNvPr id="310" name="Google Shape;310;g12341d824b7_0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1c7f1ad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21c7f1ad8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Here’s a video of the steering capability of the robot shown in 2x speed</a:t>
            </a:r>
            <a:endParaRPr/>
          </a:p>
          <a:p>
            <a:pPr marL="457200" lvl="0" indent="-317500" algn="l" rtl="0">
              <a:spcBef>
                <a:spcPts val="0"/>
              </a:spcBef>
              <a:spcAft>
                <a:spcPts val="0"/>
              </a:spcAft>
              <a:buSzPts val="1400"/>
              <a:buChar char="-"/>
            </a:pPr>
            <a:r>
              <a:rPr lang="en-US"/>
              <a:t>From our controller, we can variably change the bending angle of the Yoshimura module, allowing us to overcome a wide range of turns, upwards of 90 degrees with the mechanical compliance of the PET sheet.</a:t>
            </a:r>
            <a:endParaRPr/>
          </a:p>
          <a:p>
            <a:pPr marL="457200" lvl="0" indent="-317500" algn="l" rtl="0">
              <a:spcBef>
                <a:spcPts val="0"/>
              </a:spcBef>
              <a:spcAft>
                <a:spcPts val="0"/>
              </a:spcAft>
              <a:buSzPts val="1400"/>
              <a:buChar char="-"/>
            </a:pPr>
            <a:r>
              <a:rPr lang="en-US"/>
              <a:t>As opposed to a differential drive robot, this robot achieves steering by physically deforming its soft body rather than a difference in wheel speeds</a:t>
            </a:r>
            <a:endParaRPr/>
          </a:p>
          <a:p>
            <a:pPr marL="457200" lvl="0" indent="-317500" algn="l" rtl="0">
              <a:spcBef>
                <a:spcPts val="0"/>
              </a:spcBef>
              <a:spcAft>
                <a:spcPts val="0"/>
              </a:spcAft>
              <a:buSzPts val="1400"/>
              <a:buChar char="-"/>
            </a:pPr>
            <a:r>
              <a:rPr lang="en-US"/>
              <a:t>We can even roll the robot over from a 2 wheel configuration to a 1 wheel configuration</a:t>
            </a:r>
            <a:endParaRPr/>
          </a:p>
        </p:txBody>
      </p:sp>
      <p:sp>
        <p:nvSpPr>
          <p:cNvPr id="320" name="Google Shape;320;g121c7f1ad8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what we’ll be talking about</a:t>
            </a:r>
            <a:endParaRPr/>
          </a:p>
          <a:p>
            <a:pPr marL="457200" lvl="0" indent="-317500" algn="l" rtl="0">
              <a:spcBef>
                <a:spcPts val="0"/>
              </a:spcBef>
              <a:spcAft>
                <a:spcPts val="0"/>
              </a:spcAft>
              <a:buSzPts val="1400"/>
              <a:buChar char="●"/>
            </a:pPr>
            <a:r>
              <a:rPr lang="en-US"/>
              <a:t>why we did this project</a:t>
            </a:r>
            <a:endParaRPr/>
          </a:p>
          <a:p>
            <a:pPr marL="457200" lvl="0" indent="-317500" algn="l" rtl="0">
              <a:spcBef>
                <a:spcPts val="0"/>
              </a:spcBef>
              <a:spcAft>
                <a:spcPts val="0"/>
              </a:spcAft>
              <a:buSzPts val="1400"/>
              <a:buChar char="●"/>
            </a:pPr>
            <a:r>
              <a:rPr lang="en-US"/>
              <a:t>what we set out to do</a:t>
            </a:r>
            <a:endParaRPr/>
          </a:p>
          <a:p>
            <a:pPr marL="457200" lvl="0" indent="-317500" algn="l" rtl="0">
              <a:spcBef>
                <a:spcPts val="0"/>
              </a:spcBef>
              <a:spcAft>
                <a:spcPts val="0"/>
              </a:spcAft>
              <a:buSzPts val="1400"/>
              <a:buChar char="●"/>
            </a:pPr>
            <a:r>
              <a:rPr lang="en-US"/>
              <a:t>what we actually did</a:t>
            </a:r>
            <a:endParaRPr/>
          </a:p>
          <a:p>
            <a:pPr marL="457200" lvl="0" indent="-317500" algn="l" rtl="0">
              <a:spcBef>
                <a:spcPts val="0"/>
              </a:spcBef>
              <a:spcAft>
                <a:spcPts val="0"/>
              </a:spcAft>
              <a:buSzPts val="1400"/>
              <a:buChar char="●"/>
            </a:pPr>
            <a:r>
              <a:rPr lang="en-US"/>
              <a:t>and the results and contributions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2341d824b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2341d824b7_0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Our robot can overcome significant inclines with the traction of the silicone/TPU compression wheels</a:t>
            </a:r>
            <a:endParaRPr/>
          </a:p>
          <a:p>
            <a:pPr marL="457200" lvl="0" indent="-317500" algn="l" rtl="0">
              <a:spcBef>
                <a:spcPts val="0"/>
              </a:spcBef>
              <a:spcAft>
                <a:spcPts val="0"/>
              </a:spcAft>
              <a:buSzPts val="1400"/>
              <a:buChar char="-"/>
            </a:pPr>
            <a:r>
              <a:rPr lang="en-US"/>
              <a:t>Here’s a few videos of one of our incline tests on a flat, wooden surface to determine the maximum incline angle that could be traversed by the robot.</a:t>
            </a:r>
            <a:endParaRPr/>
          </a:p>
          <a:p>
            <a:pPr marL="457200" lvl="0" indent="-317500" algn="l" rtl="0">
              <a:spcBef>
                <a:spcPts val="0"/>
              </a:spcBef>
              <a:spcAft>
                <a:spcPts val="0"/>
              </a:spcAft>
              <a:buSzPts val="1400"/>
              <a:buChar char="-"/>
            </a:pPr>
            <a:r>
              <a:rPr lang="en-US"/>
              <a:t>We tested both a two-wheel configuration and a one-wheel configuration and found that one set of driven wheels contacting the ground produced the most desirable result when slipping occurred around 60 degrees</a:t>
            </a:r>
            <a:endParaRPr/>
          </a:p>
        </p:txBody>
      </p:sp>
      <p:sp>
        <p:nvSpPr>
          <p:cNvPr id="328" name="Google Shape;328;g12341d824b7_0_1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3dfe4da5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3dfe4da54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Here’s a video of one of our most challenging tests. Our robot is able to traverse a vertical pipe environment, both forward and reverse and hold its position in the pipe</a:t>
            </a:r>
            <a:endParaRPr/>
          </a:p>
          <a:p>
            <a:pPr marL="457200" lvl="0" indent="-317500" algn="l" rtl="0">
              <a:spcBef>
                <a:spcPts val="0"/>
              </a:spcBef>
              <a:spcAft>
                <a:spcPts val="0"/>
              </a:spcAft>
              <a:buSzPts val="1400"/>
              <a:buChar char="-"/>
            </a:pPr>
            <a:r>
              <a:rPr lang="en-US"/>
              <a:t>The robot can overcome pipe bends, as you can see the robot emerge from the other end of the bend. </a:t>
            </a:r>
            <a:endParaRPr/>
          </a:p>
          <a:p>
            <a:pPr marL="457200" lvl="0" indent="-317500" algn="l" rtl="0">
              <a:spcBef>
                <a:spcPts val="0"/>
              </a:spcBef>
              <a:spcAft>
                <a:spcPts val="0"/>
              </a:spcAft>
              <a:buSzPts val="1400"/>
              <a:buChar char="-"/>
            </a:pPr>
            <a:r>
              <a:rPr lang="en-US"/>
              <a:t>We also performed other tests, such as the robot overcoming a T-junction, where we had to control the module to choose a path as well as change its diameter to pass through intermittent expansions and reductions in pipe diameter.</a:t>
            </a:r>
            <a:endParaRPr/>
          </a:p>
        </p:txBody>
      </p:sp>
      <p:sp>
        <p:nvSpPr>
          <p:cNvPr id="339" name="Google Shape;339;gf3dfe4da54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516991977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348" name="Google Shape;348;g1251699197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g12516991977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Noto Sans Symbols"/>
              <a:buNone/>
            </a:pPr>
            <a:r>
              <a:rPr lang="en-US"/>
              <a:t>kate</a:t>
            </a:r>
            <a:endParaRPr/>
          </a:p>
          <a:p>
            <a:pPr marL="0" lvl="0" indent="0" algn="l" rtl="0">
              <a:spcBef>
                <a:spcPts val="0"/>
              </a:spcBef>
              <a:spcAft>
                <a:spcPts val="0"/>
              </a:spcAft>
              <a:buClr>
                <a:schemeClr val="dk1"/>
              </a:buClr>
              <a:buSzPts val="1200"/>
              <a:buFont typeface="Noto Sans Symbols"/>
              <a:buNone/>
            </a:pPr>
            <a:endParaRPr/>
          </a:p>
          <a:p>
            <a:pPr marL="457200" lvl="0" indent="-317500" algn="l" rtl="0">
              <a:spcBef>
                <a:spcPts val="0"/>
              </a:spcBef>
              <a:spcAft>
                <a:spcPts val="0"/>
              </a:spcAft>
              <a:buSzPts val="1400"/>
              <a:buChar char="-"/>
            </a:pPr>
            <a:r>
              <a:rPr lang="en-US"/>
              <a:t>To recap, we believe the fundamental contributions that this project makes came in three forms</a:t>
            </a:r>
            <a:endParaRPr/>
          </a:p>
          <a:p>
            <a:pPr marL="457200" lvl="0" indent="-317500" algn="l" rtl="0">
              <a:spcBef>
                <a:spcPts val="0"/>
              </a:spcBef>
              <a:spcAft>
                <a:spcPts val="0"/>
              </a:spcAft>
              <a:buSzPts val="1400"/>
              <a:buChar char="-"/>
            </a:pPr>
            <a:r>
              <a:rPr lang="en-US"/>
              <a:t>first, we presented a novel active suspension mechanism for overcoming multiple pipe sizes</a:t>
            </a:r>
            <a:endParaRPr/>
          </a:p>
          <a:p>
            <a:pPr marL="457200" lvl="0" indent="-317500" algn="l" rtl="0">
              <a:spcBef>
                <a:spcPts val="0"/>
              </a:spcBef>
              <a:spcAft>
                <a:spcPts val="0"/>
              </a:spcAft>
              <a:buSzPts val="1400"/>
              <a:buChar char="-"/>
            </a:pPr>
            <a:r>
              <a:rPr lang="en-US"/>
              <a:t>second, we featured a smart motor driver designed and assembled in house than can be used widely beyond the scope of this project</a:t>
            </a:r>
            <a:endParaRPr/>
          </a:p>
          <a:p>
            <a:pPr marL="457200" lvl="0" indent="-317500" algn="l" rtl="0">
              <a:spcBef>
                <a:spcPts val="0"/>
              </a:spcBef>
              <a:spcAft>
                <a:spcPts val="0"/>
              </a:spcAft>
              <a:buSzPts val="1400"/>
              <a:buChar char="-"/>
            </a:pPr>
            <a:r>
              <a:rPr lang="en-US"/>
              <a:t>and last, we have offered a solution to the challenging pipe inspection problem that meets qualifications that current robot solutions are lacking 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we decided to quantify some of the behavior of our robot, which is summarized above</a:t>
            </a:r>
            <a:endParaRPr/>
          </a:p>
          <a:p>
            <a:pPr marL="457200" lvl="0" indent="-317500" algn="l" rtl="0">
              <a:spcBef>
                <a:spcPts val="0"/>
              </a:spcBef>
              <a:spcAft>
                <a:spcPts val="0"/>
              </a:spcAft>
              <a:buSzPts val="1400"/>
              <a:buChar char="●"/>
            </a:pPr>
            <a:r>
              <a:rPr lang="en-US"/>
              <a:t>this was done primarily through motion tracking using physlets tracker, which allowed us to measure various behaviors like speed and maximum turning radius</a:t>
            </a:r>
            <a:endParaRPr/>
          </a:p>
          <a:p>
            <a:pPr marL="457200" lvl="0" indent="-317500" algn="l" rtl="0">
              <a:spcBef>
                <a:spcPts val="0"/>
              </a:spcBef>
              <a:spcAft>
                <a:spcPts val="0"/>
              </a:spcAft>
              <a:buSzPts val="1400"/>
              <a:buChar char="●"/>
            </a:pPr>
            <a:r>
              <a:rPr lang="en-US"/>
              <a:t>by creating a robot that uses a majority of 3D printed parts, as well as common microcontrollers and PCBs assembled in house, CLARA presents an alternative to the current pipe inspection robots on the market that commonly come at a much higher price tag</a:t>
            </a:r>
            <a:endParaRPr/>
          </a:p>
          <a:p>
            <a:pPr marL="457200" lvl="0" indent="-317500" algn="l" rtl="0">
              <a:spcBef>
                <a:spcPts val="0"/>
              </a:spcBef>
              <a:spcAft>
                <a:spcPts val="0"/>
              </a:spcAft>
              <a:buSzPts val="1400"/>
              <a:buChar char="●"/>
            </a:pPr>
            <a:r>
              <a:rPr lang="en-US"/>
              <a:t>overall, we feel that CLARA provides a promising solution to the challenging problem of pipe inspection and navigation, and opens the door to using soft robotics in real-world applications</a:t>
            </a:r>
            <a:endParaRPr/>
          </a:p>
          <a:p>
            <a:pPr marL="457200" lvl="0" indent="-317500" algn="l" rtl="0">
              <a:spcBef>
                <a:spcPts val="0"/>
              </a:spcBef>
              <a:spcAft>
                <a:spcPts val="0"/>
              </a:spcAft>
              <a:buSzPts val="1400"/>
              <a:buChar char="●"/>
            </a:pPr>
            <a:endParaRPr/>
          </a:p>
        </p:txBody>
      </p:sp>
      <p:sp>
        <p:nvSpPr>
          <p:cNvPr id="360" name="Google Shape;360;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2341d824b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12341d824b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p:txBody>
      </p:sp>
      <p:sp>
        <p:nvSpPr>
          <p:cNvPr id="369" name="Google Shape;369;g12341d824b7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79" name="Google Shape;3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1abdc941a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11abdc941a9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9" name="Google Shape;159;g11abdc941a9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
        <p:nvSpPr>
          <p:cNvPr id="165" name="Google Shape;1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Complex pipe networks are the backbone of many industries, ranging from aerospace to HVAC, and are even found in households everywhere</a:t>
            </a:r>
            <a:endParaRPr/>
          </a:p>
          <a:p>
            <a:pPr marL="914400" lvl="1" indent="-317500" algn="l" rtl="0">
              <a:spcBef>
                <a:spcPts val="0"/>
              </a:spcBef>
              <a:spcAft>
                <a:spcPts val="0"/>
              </a:spcAft>
              <a:buSzPts val="1400"/>
              <a:buChar char="○"/>
            </a:pPr>
            <a:r>
              <a:rPr lang="en-US"/>
              <a:t>but are prone to fouling, cracks,and  leaks, which can all cause extreme physical and monetary damage when unchecked</a:t>
            </a:r>
            <a:endParaRPr/>
          </a:p>
          <a:p>
            <a:pPr marL="914400" lvl="1" indent="-317500" algn="l" rtl="0">
              <a:spcBef>
                <a:spcPts val="0"/>
              </a:spcBef>
              <a:spcAft>
                <a:spcPts val="0"/>
              </a:spcAft>
              <a:buSzPts val="1400"/>
              <a:buChar char="○"/>
            </a:pPr>
            <a:r>
              <a:rPr lang="en-US"/>
              <a:t>as such, they should be inspected and monitored frequently to check for these types of damage</a:t>
            </a:r>
            <a:endParaRPr/>
          </a:p>
          <a:p>
            <a:pPr marL="457200" lvl="0" indent="-317500" algn="l" rtl="0">
              <a:spcBef>
                <a:spcPts val="0"/>
              </a:spcBef>
              <a:spcAft>
                <a:spcPts val="0"/>
              </a:spcAft>
              <a:buSzPts val="1400"/>
              <a:buChar char="●"/>
            </a:pPr>
            <a:r>
              <a:rPr lang="en-US"/>
              <a:t>there are some current methods to inspect pipe systems, most traditionally with borescopes, which are maneuverable tubes with a camera on the end, hard to use</a:t>
            </a:r>
            <a:endParaRPr/>
          </a:p>
          <a:p>
            <a:pPr marL="914400" lvl="1" indent="-317500" algn="l" rtl="0">
              <a:spcBef>
                <a:spcPts val="0"/>
              </a:spcBef>
              <a:spcAft>
                <a:spcPts val="0"/>
              </a:spcAft>
              <a:buSzPts val="1400"/>
              <a:buChar char="○"/>
            </a:pPr>
            <a:r>
              <a:rPr lang="en-US"/>
              <a:t>in recent years some robotic solutions have been developed, but these tend to be expensive systems that often face disadvantages including</a:t>
            </a:r>
            <a:endParaRPr/>
          </a:p>
          <a:p>
            <a:pPr marL="1371600" lvl="2" indent="-317500" algn="l" rtl="0">
              <a:spcBef>
                <a:spcPts val="0"/>
              </a:spcBef>
              <a:spcAft>
                <a:spcPts val="0"/>
              </a:spcAft>
              <a:buSzPts val="1400"/>
              <a:buChar char="■"/>
            </a:pPr>
            <a:r>
              <a:rPr lang="en-US"/>
              <a:t>being tethered, only viable for a single size of pipe, and unable to traverse vertical pipes,</a:t>
            </a:r>
            <a:endParaRPr/>
          </a:p>
          <a:p>
            <a:pPr marL="914400" lvl="1" indent="-317500" algn="l" rtl="0">
              <a:spcBef>
                <a:spcPts val="0"/>
              </a:spcBef>
              <a:spcAft>
                <a:spcPts val="0"/>
              </a:spcAft>
              <a:buSzPts val="1400"/>
              <a:buChar char="○"/>
            </a:pPr>
            <a:r>
              <a:rPr lang="en-US"/>
              <a:t>which really highlights the need for a robot that meets all of these qualifications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abdc941a9_0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178" name="Google Shape;178;g11abdc941a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 name="Google Shape;179;g11abdc941a9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Origami can be used as a design tool to create unique mechanical behaviors which typically require complex rigid mechanisms to achieve</a:t>
            </a:r>
            <a:endParaRPr/>
          </a:p>
          <a:p>
            <a:pPr marL="457200" lvl="0" indent="-317500" algn="l" rtl="0">
              <a:spcBef>
                <a:spcPts val="0"/>
              </a:spcBef>
              <a:spcAft>
                <a:spcPts val="0"/>
              </a:spcAft>
              <a:buSzPts val="1400"/>
              <a:buChar char="-"/>
            </a:pPr>
            <a:r>
              <a:rPr lang="en-US"/>
              <a:t>There are many origami patterns, such as the waterbomb base, herringbone, and the Yoshimura pattern pictured here which produce varied behavior, anywhere from compression to collapsing to rotation which simplify mechanism design</a:t>
            </a:r>
            <a:endParaRPr/>
          </a:p>
          <a:p>
            <a:pPr marL="457200" lvl="0" indent="-317500" algn="l" rtl="0">
              <a:spcBef>
                <a:spcPts val="0"/>
              </a:spcBef>
              <a:spcAft>
                <a:spcPts val="0"/>
              </a:spcAft>
              <a:buSzPts val="1400"/>
              <a:buChar char="-"/>
            </a:pPr>
            <a:r>
              <a:rPr lang="en-US"/>
              <a:t>The Salamanderbot, developed by WPI’s Soft Robotics Lab, applied the Yoshimura pattern using laser-cut Polyethylene sheet, threads and motors to compress the module and overcome challenging terrain</a:t>
            </a:r>
            <a:endParaRPr/>
          </a:p>
          <a:p>
            <a:pPr marL="45720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abdc941a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11abdc941a9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1abdc941a9_0_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
        <p:nvSpPr>
          <p:cNvPr id="197" name="Google Shape;1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Noto Sans Symbols"/>
              <a:buNone/>
            </a:pPr>
            <a:r>
              <a:rPr lang="en-US" b="0"/>
              <a:t> kate</a:t>
            </a:r>
            <a:endParaRPr b="0"/>
          </a:p>
          <a:p>
            <a:pPr marL="457200" lvl="0" indent="-317500" algn="l" rtl="0">
              <a:spcBef>
                <a:spcPts val="0"/>
              </a:spcBef>
              <a:spcAft>
                <a:spcPts val="0"/>
              </a:spcAft>
              <a:buSzPts val="1400"/>
              <a:buChar char="●"/>
            </a:pPr>
            <a:r>
              <a:rPr lang="en-US"/>
              <a:t>our goal for this project was to adapt the existing Salamanderbot design in order to make it more suitable for pipe inspection and exploration</a:t>
            </a:r>
            <a:endParaRPr/>
          </a:p>
          <a:p>
            <a:pPr marL="914400" lvl="1" indent="-317500" algn="l" rtl="0">
              <a:spcBef>
                <a:spcPts val="0"/>
              </a:spcBef>
              <a:spcAft>
                <a:spcPts val="0"/>
              </a:spcAft>
              <a:buSzPts val="1400"/>
              <a:buChar char="○"/>
            </a:pPr>
            <a:r>
              <a:rPr lang="en-US"/>
              <a:t>this involved shrinking the entire robot substantially, as well as making substantial overhauls to the suspension, electrical infrastructure, and overall design</a:t>
            </a:r>
            <a:endParaRPr/>
          </a:p>
          <a:p>
            <a:pPr marL="457200" lvl="0" indent="-317500" algn="l" rtl="0">
              <a:spcBef>
                <a:spcPts val="0"/>
              </a:spcBef>
              <a:spcAft>
                <a:spcPts val="0"/>
              </a:spcAft>
              <a:buSzPts val="1400"/>
              <a:buChar char="●"/>
            </a:pPr>
            <a:r>
              <a:rPr lang="en-US"/>
              <a:t>particularly, we had a three pronged approach to our objectives that we’ll be talking about today, in which we,</a:t>
            </a:r>
            <a:endParaRPr/>
          </a:p>
          <a:p>
            <a:pPr marL="914400" lvl="1" indent="-317500" algn="l" rtl="0">
              <a:spcBef>
                <a:spcPts val="0"/>
              </a:spcBef>
              <a:spcAft>
                <a:spcPts val="0"/>
              </a:spcAft>
              <a:buSzPts val="1400"/>
              <a:buChar char="○"/>
            </a:pPr>
            <a:r>
              <a:rPr lang="en-US"/>
              <a:t>wanted to design and test multiple passive and active suspension mechanisms</a:t>
            </a:r>
            <a:endParaRPr/>
          </a:p>
          <a:p>
            <a:pPr marL="914400" lvl="1" indent="-317500" algn="l" rtl="0">
              <a:spcBef>
                <a:spcPts val="0"/>
              </a:spcBef>
              <a:spcAft>
                <a:spcPts val="0"/>
              </a:spcAft>
              <a:buSzPts val="1400"/>
              <a:buChar char="○"/>
            </a:pPr>
            <a:r>
              <a:rPr lang="en-US"/>
              <a:t>wanted to develop a new electrical schema involving smart motor driver boards for n20 gearmotors</a:t>
            </a:r>
            <a:endParaRPr/>
          </a:p>
          <a:p>
            <a:pPr marL="914400" lvl="1" indent="-317500" algn="l" rtl="0">
              <a:spcBef>
                <a:spcPts val="0"/>
              </a:spcBef>
              <a:spcAft>
                <a:spcPts val="0"/>
              </a:spcAft>
              <a:buSzPts val="1400"/>
              <a:buChar char="○"/>
            </a:pPr>
            <a:r>
              <a:rPr lang="en-US"/>
              <a:t>wanted to develop a control architecture that would allow for tetherless control of the module </a:t>
            </a:r>
            <a:endParaRPr/>
          </a:p>
          <a:p>
            <a:pPr marL="0" lvl="0" indent="0" algn="l" rtl="0">
              <a:spcBef>
                <a:spcPts val="0"/>
              </a:spcBef>
              <a:spcAft>
                <a:spcPts val="0"/>
              </a:spcAft>
              <a:buClr>
                <a:schemeClr val="dk1"/>
              </a:buClr>
              <a:buSzPts val="1200"/>
              <a:buFont typeface="Noto Sans Symbols"/>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341d824b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12341d824b7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p:txBody>
      </p:sp>
      <p:sp>
        <p:nvSpPr>
          <p:cNvPr id="212" name="Google Shape;212;g12341d824b7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341d824b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341d824b7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One of our first objectives was to adapt the Salamanderbot to smaller pipe environments. We made the decision to scale the Yoshimura pattern to fit the entire robot within a minimum pipe diameter of 4”.</a:t>
            </a:r>
            <a:endParaRPr/>
          </a:p>
          <a:p>
            <a:pPr marL="457200" lvl="0" indent="-317500" algn="l" rtl="0">
              <a:spcBef>
                <a:spcPts val="0"/>
              </a:spcBef>
              <a:spcAft>
                <a:spcPts val="0"/>
              </a:spcAft>
              <a:buSzPts val="1400"/>
              <a:buChar char="-"/>
            </a:pPr>
            <a:r>
              <a:rPr lang="en-US"/>
              <a:t>Here’s a comparison of the Salamanderbot Yoshimura pattern and the CLARA pattern. The updated pattern is longer and thinner to increase linear compression and torsional stiffness in pipe environments to avoid unwanted twisting of the robot</a:t>
            </a:r>
            <a:endParaRPr/>
          </a:p>
        </p:txBody>
      </p:sp>
      <p:sp>
        <p:nvSpPr>
          <p:cNvPr id="219" name="Google Shape;219;g12341d824b7_0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pic>
        <p:nvPicPr>
          <p:cNvPr id="17" name="Google Shape;17;p2" descr="greyWatermark-20.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949092" y="2703302"/>
            <a:ext cx="4242908" cy="4154698"/>
          </a:xfrm>
          <a:prstGeom prst="rect">
            <a:avLst/>
          </a:prstGeom>
          <a:noFill/>
          <a:ln>
            <a:noFill/>
          </a:ln>
        </p:spPr>
      </p:pic>
      <p:sp>
        <p:nvSpPr>
          <p:cNvPr id="18" name="Google Shape;18;p2"/>
          <p:cNvSpPr txBox="1">
            <a:spLocks noGrp="1"/>
          </p:cNvSpPr>
          <p:nvPr>
            <p:ph type="ctrTitle"/>
          </p:nvPr>
        </p:nvSpPr>
        <p:spPr>
          <a:xfrm>
            <a:off x="609600" y="2537925"/>
            <a:ext cx="9144000" cy="15240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4000"/>
              <a:buFont typeface="Verdana"/>
              <a:buNone/>
              <a:defRPr sz="4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609600" y="4293573"/>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dk2"/>
                </a:solidFill>
              </a:defRPr>
            </a:lvl1pPr>
            <a:lvl2pPr lvl="1" algn="ctr">
              <a:lnSpc>
                <a:spcPct val="95000"/>
              </a:lnSpc>
              <a:spcBef>
                <a:spcPts val="600"/>
              </a:spcBef>
              <a:spcAft>
                <a:spcPts val="0"/>
              </a:spcAft>
              <a:buSzPts val="2000"/>
              <a:buNone/>
              <a:defRPr>
                <a:solidFill>
                  <a:srgbClr val="888888"/>
                </a:solidFill>
              </a:defRPr>
            </a:lvl2pPr>
            <a:lvl3pPr lvl="2" algn="ctr">
              <a:lnSpc>
                <a:spcPct val="95000"/>
              </a:lnSpc>
              <a:spcBef>
                <a:spcPts val="600"/>
              </a:spcBef>
              <a:spcAft>
                <a:spcPts val="0"/>
              </a:spcAft>
              <a:buSzPts val="1800"/>
              <a:buNone/>
              <a:defRPr>
                <a:solidFill>
                  <a:srgbClr val="888888"/>
                </a:solidFill>
              </a:defRPr>
            </a:lvl3pPr>
            <a:lvl4pPr lvl="3" algn="ctr">
              <a:lnSpc>
                <a:spcPct val="95000"/>
              </a:lnSpc>
              <a:spcBef>
                <a:spcPts val="600"/>
              </a:spcBef>
              <a:spcAft>
                <a:spcPts val="0"/>
              </a:spcAft>
              <a:buSzPts val="1600"/>
              <a:buNone/>
              <a:defRPr>
                <a:solidFill>
                  <a:srgbClr val="888888"/>
                </a:solidFill>
              </a:defRPr>
            </a:lvl4pPr>
            <a:lvl5pPr lvl="4" algn="ctr">
              <a:lnSpc>
                <a:spcPct val="95000"/>
              </a:lnSpc>
              <a:spcBef>
                <a:spcPts val="600"/>
              </a:spcBef>
              <a:spcAft>
                <a:spcPts val="0"/>
              </a:spcAft>
              <a:buSzPts val="16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a:endParaRPr/>
          </a:p>
        </p:txBody>
      </p:sp>
      <p:pic>
        <p:nvPicPr>
          <p:cNvPr id="20" name="Google Shape;20;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1200" y="990601"/>
            <a:ext cx="3383438" cy="1096875"/>
          </a:xfrm>
          <a:prstGeom prst="rect">
            <a:avLst/>
          </a:prstGeom>
          <a:noFill/>
          <a:ln>
            <a:noFill/>
          </a:ln>
        </p:spPr>
      </p:pic>
    </p:spTree>
  </p:cSld>
  <p:clrMapOvr>
    <a:masterClrMapping/>
  </p:clrMapOvr>
  <p:extLst>
    <p:ext uri="{DCECCB84-F9BA-43D5-87BE-67443E8EF086}">
      <p15:sldGuideLst xmlns:p15="http://schemas.microsoft.com/office/powerpoint/2012/main">
        <p15:guide id="1" pos="4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1"/>
          <p:cNvSpPr txBox="1">
            <a:spLocks noGrp="1"/>
          </p:cNvSpPr>
          <p:nvPr>
            <p:ph type="sldNum" idx="12"/>
          </p:nvPr>
        </p:nvSpPr>
        <p:spPr>
          <a:xfrm>
            <a:off x="1" y="6391657"/>
            <a:ext cx="612396"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6" name="Google Shape;66;p11"/>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609600" y="76200"/>
            <a:ext cx="11074400" cy="1066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3200"/>
              <a:buFont typeface="Verdana"/>
              <a:buNone/>
              <a:defRPr sz="32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body" idx="1"/>
          </p:nvPr>
        </p:nvSpPr>
        <p:spPr>
          <a:xfrm>
            <a:off x="4523709" y="1524001"/>
            <a:ext cx="7058691" cy="4648199"/>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68300" algn="l">
              <a:lnSpc>
                <a:spcPct val="95000"/>
              </a:lnSpc>
              <a:spcBef>
                <a:spcPts val="600"/>
              </a:spcBef>
              <a:spcAft>
                <a:spcPts val="0"/>
              </a:spcAft>
              <a:buSzPts val="2200"/>
              <a:buChar char="─"/>
              <a:defRPr sz="2200"/>
            </a:lvl2pPr>
            <a:lvl3pPr marL="1371600" lvl="2" indent="-355600" algn="l">
              <a:lnSpc>
                <a:spcPct val="95000"/>
              </a:lnSpc>
              <a:spcBef>
                <a:spcPts val="600"/>
              </a:spcBef>
              <a:spcAft>
                <a:spcPts val="0"/>
              </a:spcAft>
              <a:buSzPts val="2000"/>
              <a:buChar char="▪"/>
              <a:defRPr sz="2000"/>
            </a:lvl3pPr>
            <a:lvl4pPr marL="1828800" lvl="3" indent="-342900" algn="l">
              <a:lnSpc>
                <a:spcPct val="95000"/>
              </a:lnSpc>
              <a:spcBef>
                <a:spcPts val="600"/>
              </a:spcBef>
              <a:spcAft>
                <a:spcPts val="0"/>
              </a:spcAft>
              <a:buSzPts val="1800"/>
              <a:buChar char="o"/>
              <a:defRPr sz="1800"/>
            </a:lvl4pPr>
            <a:lvl5pPr marL="2286000" lvl="4" indent="-342900" algn="l">
              <a:lnSpc>
                <a:spcPct val="95000"/>
              </a:lnSpc>
              <a:spcBef>
                <a:spcPts val="600"/>
              </a:spcBef>
              <a:spcAft>
                <a:spcPts val="0"/>
              </a:spcAft>
              <a:buSzPts val="1800"/>
              <a:buChar char="•"/>
              <a:defRPr sz="18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70" name="Google Shape;70;p12"/>
          <p:cNvSpPr txBox="1">
            <a:spLocks noGrp="1"/>
          </p:cNvSpPr>
          <p:nvPr>
            <p:ph type="body" idx="2"/>
          </p:nvPr>
        </p:nvSpPr>
        <p:spPr>
          <a:xfrm>
            <a:off x="591890" y="1524000"/>
            <a:ext cx="3564876"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None/>
              <a:defRPr sz="2000">
                <a:solidFill>
                  <a:schemeClr val="dk2"/>
                </a:solidFill>
              </a:defRPr>
            </a:lvl1pPr>
            <a:lvl2pPr marL="914400" lvl="1" indent="-228600" algn="l">
              <a:lnSpc>
                <a:spcPct val="95000"/>
              </a:lnSpc>
              <a:spcBef>
                <a:spcPts val="600"/>
              </a:spcBef>
              <a:spcAft>
                <a:spcPts val="0"/>
              </a:spcAft>
              <a:buSzPts val="1200"/>
              <a:buNone/>
              <a:defRPr sz="1200"/>
            </a:lvl2pPr>
            <a:lvl3pPr marL="1371600" lvl="2" indent="-228600" algn="l">
              <a:lnSpc>
                <a:spcPct val="95000"/>
              </a:lnSpc>
              <a:spcBef>
                <a:spcPts val="600"/>
              </a:spcBef>
              <a:spcAft>
                <a:spcPts val="0"/>
              </a:spcAft>
              <a:buSzPts val="1000"/>
              <a:buNone/>
              <a:defRPr sz="1000"/>
            </a:lvl3pPr>
            <a:lvl4pPr marL="1828800" lvl="3" indent="-228600" algn="l">
              <a:lnSpc>
                <a:spcPct val="95000"/>
              </a:lnSpc>
              <a:spcBef>
                <a:spcPts val="600"/>
              </a:spcBef>
              <a:spcAft>
                <a:spcPts val="0"/>
              </a:spcAft>
              <a:buSzPts val="900"/>
              <a:buNone/>
              <a:defRPr sz="900"/>
            </a:lvl4pPr>
            <a:lvl5pPr marL="2286000" lvl="4" indent="-228600" algn="l">
              <a:lnSpc>
                <a:spcPct val="95000"/>
              </a:lnSpc>
              <a:spcBef>
                <a:spcPts val="60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1" name="Google Shape;71;p12"/>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2" name="Google Shape;72;p12"/>
          <p:cNvCxnSpPr/>
          <p:nvPr/>
        </p:nvCxnSpPr>
        <p:spPr>
          <a:xfrm rot="5400000">
            <a:off x="2447147" y="3581135"/>
            <a:ext cx="3810000" cy="2117"/>
          </a:xfrm>
          <a:prstGeom prst="straightConnector1">
            <a:avLst/>
          </a:prstGeom>
          <a:noFill/>
          <a:ln w="15875" cap="flat" cmpd="sng">
            <a:solidFill>
              <a:srgbClr val="B5B5B5"/>
            </a:solidFill>
            <a:prstDash val="solid"/>
            <a:round/>
            <a:headEnd type="none" w="sm" len="sm"/>
            <a:tailEnd type="none" w="sm" len="sm"/>
          </a:ln>
        </p:spPr>
      </p:cxnSp>
      <p:sp>
        <p:nvSpPr>
          <p:cNvPr id="73" name="Google Shape;73;p12"/>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4000"/>
              <a:buFont typeface="Verdana"/>
              <a:buNone/>
              <a:defRPr sz="4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ubTitle" idx="1"/>
          </p:nvPr>
        </p:nvSpPr>
        <p:spPr>
          <a:xfrm>
            <a:off x="609600" y="4041648"/>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dk1"/>
                </a:solidFill>
              </a:defRPr>
            </a:lvl1pPr>
            <a:lvl2pPr lvl="1" algn="ctr">
              <a:lnSpc>
                <a:spcPct val="95000"/>
              </a:lnSpc>
              <a:spcBef>
                <a:spcPts val="600"/>
              </a:spcBef>
              <a:spcAft>
                <a:spcPts val="0"/>
              </a:spcAft>
              <a:buSzPts val="2000"/>
              <a:buNone/>
              <a:defRPr>
                <a:solidFill>
                  <a:schemeClr val="dk1"/>
                </a:solidFill>
              </a:defRPr>
            </a:lvl2pPr>
            <a:lvl3pPr lvl="2" algn="ctr">
              <a:lnSpc>
                <a:spcPct val="95000"/>
              </a:lnSpc>
              <a:spcBef>
                <a:spcPts val="600"/>
              </a:spcBef>
              <a:spcAft>
                <a:spcPts val="0"/>
              </a:spcAft>
              <a:buSzPts val="1800"/>
              <a:buNone/>
              <a:defRPr>
                <a:solidFill>
                  <a:schemeClr val="dk1"/>
                </a:solidFill>
              </a:defRPr>
            </a:lvl3pPr>
            <a:lvl4pPr lvl="3" algn="ctr">
              <a:lnSpc>
                <a:spcPct val="95000"/>
              </a:lnSpc>
              <a:spcBef>
                <a:spcPts val="600"/>
              </a:spcBef>
              <a:spcAft>
                <a:spcPts val="0"/>
              </a:spcAft>
              <a:buSzPts val="1600"/>
              <a:buNone/>
              <a:defRPr>
                <a:solidFill>
                  <a:schemeClr val="dk1"/>
                </a:solidFill>
              </a:defRPr>
            </a:lvl4pPr>
            <a:lvl5pPr lvl="4" algn="ctr">
              <a:lnSpc>
                <a:spcPct val="95000"/>
              </a:lnSpc>
              <a:spcBef>
                <a:spcPts val="600"/>
              </a:spcBef>
              <a:spcAft>
                <a:spcPts val="0"/>
              </a:spcAft>
              <a:buSzPts val="1600"/>
              <a:buNone/>
              <a:defRPr>
                <a:solidFill>
                  <a:schemeClr val="dk1"/>
                </a:solidFill>
              </a:defRPr>
            </a:lvl5pPr>
            <a:lvl6pPr lvl="5" algn="ctr">
              <a:spcBef>
                <a:spcPts val="320"/>
              </a:spcBef>
              <a:spcAft>
                <a:spcPts val="0"/>
              </a:spcAft>
              <a:buSzPts val="1600"/>
              <a:buNone/>
              <a:defRPr>
                <a:solidFill>
                  <a:schemeClr val="dk1"/>
                </a:solidFill>
              </a:defRPr>
            </a:lvl6pPr>
            <a:lvl7pPr lvl="6" algn="ctr">
              <a:spcBef>
                <a:spcPts val="320"/>
              </a:spcBef>
              <a:spcAft>
                <a:spcPts val="0"/>
              </a:spcAft>
              <a:buSzPts val="1600"/>
              <a:buNone/>
              <a:defRPr>
                <a:solidFill>
                  <a:schemeClr val="dk1"/>
                </a:solidFill>
              </a:defRPr>
            </a:lvl7pPr>
            <a:lvl8pPr lvl="7" algn="ctr">
              <a:spcBef>
                <a:spcPts val="320"/>
              </a:spcBef>
              <a:spcAft>
                <a:spcPts val="0"/>
              </a:spcAft>
              <a:buSzPts val="1600"/>
              <a:buNone/>
              <a:defRPr>
                <a:solidFill>
                  <a:schemeClr val="dk1"/>
                </a:solidFill>
              </a:defRPr>
            </a:lvl8pPr>
            <a:lvl9pPr lvl="8" algn="ctr">
              <a:spcBef>
                <a:spcPts val="320"/>
              </a:spcBef>
              <a:spcAft>
                <a:spcPts val="0"/>
              </a:spcAft>
              <a:buSzPts val="1600"/>
              <a:buNone/>
              <a:defRPr>
                <a:solidFill>
                  <a:schemeClr val="dk1"/>
                </a:solidFill>
              </a:defRPr>
            </a:lvl9pPr>
          </a:lstStyle>
          <a:p>
            <a:endParaRPr/>
          </a:p>
        </p:txBody>
      </p:sp>
      <p:pic>
        <p:nvPicPr>
          <p:cNvPr id="84" name="Google Shape;84;p1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11200" y="990601"/>
            <a:ext cx="3383438" cy="1105313"/>
          </a:xfrm>
          <a:prstGeom prst="rect">
            <a:avLst/>
          </a:prstGeom>
          <a:noFill/>
          <a:ln>
            <a:noFill/>
          </a:ln>
        </p:spPr>
      </p:pic>
      <p:pic>
        <p:nvPicPr>
          <p:cNvPr id="85" name="Google Shape;85;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31182" y="2693986"/>
            <a:ext cx="4260818" cy="417223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2">
  <p:cSld name="Title2">
    <p:bg>
      <p:bgPr>
        <a:solidFill>
          <a:schemeClr val="accent1"/>
        </a:solid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4000"/>
              <a:buFont typeface="Verdana"/>
              <a:buNone/>
              <a:defRPr sz="4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subTitle" idx="1"/>
          </p:nvPr>
        </p:nvSpPr>
        <p:spPr>
          <a:xfrm>
            <a:off x="609600" y="4041648"/>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dk1"/>
                </a:solidFill>
              </a:defRPr>
            </a:lvl1pPr>
            <a:lvl2pPr lvl="1" algn="ctr">
              <a:lnSpc>
                <a:spcPct val="95000"/>
              </a:lnSpc>
              <a:spcBef>
                <a:spcPts val="600"/>
              </a:spcBef>
              <a:spcAft>
                <a:spcPts val="0"/>
              </a:spcAft>
              <a:buSzPts val="2000"/>
              <a:buNone/>
              <a:defRPr>
                <a:solidFill>
                  <a:schemeClr val="dk1"/>
                </a:solidFill>
              </a:defRPr>
            </a:lvl2pPr>
            <a:lvl3pPr lvl="2" algn="ctr">
              <a:lnSpc>
                <a:spcPct val="95000"/>
              </a:lnSpc>
              <a:spcBef>
                <a:spcPts val="600"/>
              </a:spcBef>
              <a:spcAft>
                <a:spcPts val="0"/>
              </a:spcAft>
              <a:buSzPts val="1800"/>
              <a:buNone/>
              <a:defRPr>
                <a:solidFill>
                  <a:schemeClr val="dk1"/>
                </a:solidFill>
              </a:defRPr>
            </a:lvl3pPr>
            <a:lvl4pPr lvl="3" algn="ctr">
              <a:lnSpc>
                <a:spcPct val="95000"/>
              </a:lnSpc>
              <a:spcBef>
                <a:spcPts val="600"/>
              </a:spcBef>
              <a:spcAft>
                <a:spcPts val="0"/>
              </a:spcAft>
              <a:buSzPts val="1600"/>
              <a:buNone/>
              <a:defRPr>
                <a:solidFill>
                  <a:schemeClr val="dk1"/>
                </a:solidFill>
              </a:defRPr>
            </a:lvl4pPr>
            <a:lvl5pPr lvl="4" algn="ctr">
              <a:lnSpc>
                <a:spcPct val="95000"/>
              </a:lnSpc>
              <a:spcBef>
                <a:spcPts val="600"/>
              </a:spcBef>
              <a:spcAft>
                <a:spcPts val="0"/>
              </a:spcAft>
              <a:buSzPts val="1600"/>
              <a:buNone/>
              <a:defRPr>
                <a:solidFill>
                  <a:schemeClr val="dk1"/>
                </a:solidFill>
              </a:defRPr>
            </a:lvl5pPr>
            <a:lvl6pPr lvl="5" algn="ctr">
              <a:spcBef>
                <a:spcPts val="320"/>
              </a:spcBef>
              <a:spcAft>
                <a:spcPts val="0"/>
              </a:spcAft>
              <a:buSzPts val="1600"/>
              <a:buNone/>
              <a:defRPr>
                <a:solidFill>
                  <a:schemeClr val="dk1"/>
                </a:solidFill>
              </a:defRPr>
            </a:lvl6pPr>
            <a:lvl7pPr lvl="6" algn="ctr">
              <a:spcBef>
                <a:spcPts val="320"/>
              </a:spcBef>
              <a:spcAft>
                <a:spcPts val="0"/>
              </a:spcAft>
              <a:buSzPts val="1600"/>
              <a:buNone/>
              <a:defRPr>
                <a:solidFill>
                  <a:schemeClr val="dk1"/>
                </a:solidFill>
              </a:defRPr>
            </a:lvl7pPr>
            <a:lvl8pPr lvl="7" algn="ctr">
              <a:spcBef>
                <a:spcPts val="320"/>
              </a:spcBef>
              <a:spcAft>
                <a:spcPts val="0"/>
              </a:spcAft>
              <a:buSzPts val="1600"/>
              <a:buNone/>
              <a:defRPr>
                <a:solidFill>
                  <a:schemeClr val="dk1"/>
                </a:solidFill>
              </a:defRPr>
            </a:lvl8pPr>
            <a:lvl9pPr lvl="8" algn="ctr">
              <a:spcBef>
                <a:spcPts val="320"/>
              </a:spcBef>
              <a:spcAft>
                <a:spcPts val="0"/>
              </a:spcAft>
              <a:buSzPts val="1600"/>
              <a:buNone/>
              <a:defRPr>
                <a:solidFill>
                  <a:schemeClr val="dk1"/>
                </a:solidFill>
              </a:defRPr>
            </a:lvl9pPr>
          </a:lstStyle>
          <a:p>
            <a:endParaRPr/>
          </a:p>
        </p:txBody>
      </p:sp>
      <p:pic>
        <p:nvPicPr>
          <p:cNvPr id="89" name="Google Shape;89;p1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11200" y="990601"/>
            <a:ext cx="3383438" cy="1105313"/>
          </a:xfrm>
          <a:prstGeom prst="rect">
            <a:avLst/>
          </a:prstGeom>
          <a:noFill/>
          <a:ln>
            <a:noFill/>
          </a:ln>
        </p:spPr>
      </p:pic>
      <p:pic>
        <p:nvPicPr>
          <p:cNvPr id="90" name="Google Shape;90;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31182" y="2693986"/>
            <a:ext cx="4260818" cy="417223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Red">
  <p:cSld name="BlankRed">
    <p:bg>
      <p:bgPr>
        <a:solidFill>
          <a:schemeClr val="accent1"/>
        </a:solidFill>
        <a:effectLst/>
      </p:bgPr>
    </p:bg>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a:stretch/>
        </p:blipFill>
        <p:spPr>
          <a:xfrm>
            <a:off x="3866131" y="1066834"/>
            <a:ext cx="4459738" cy="442803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a:solidFill>
                  <a:schemeClr val="dk1"/>
                </a:solidFill>
                <a:latin typeface="Verdana"/>
                <a:ea typeface="Verdana"/>
                <a:cs typeface="Verdana"/>
                <a:sym typeface="Verdana"/>
              </a:defRPr>
            </a:lvl1pPr>
            <a:lvl2pPr marL="0" lvl="1" indent="0" algn="l">
              <a:spcBef>
                <a:spcPts val="0"/>
              </a:spcBef>
              <a:buNone/>
              <a:defRPr sz="1200">
                <a:solidFill>
                  <a:schemeClr val="dk1"/>
                </a:solidFill>
                <a:latin typeface="Verdana"/>
                <a:ea typeface="Verdana"/>
                <a:cs typeface="Verdana"/>
                <a:sym typeface="Verdana"/>
              </a:defRPr>
            </a:lvl2pPr>
            <a:lvl3pPr marL="0" lvl="2" indent="0" algn="l">
              <a:spcBef>
                <a:spcPts val="0"/>
              </a:spcBef>
              <a:buNone/>
              <a:defRPr sz="1200">
                <a:solidFill>
                  <a:schemeClr val="dk1"/>
                </a:solidFill>
                <a:latin typeface="Verdana"/>
                <a:ea typeface="Verdana"/>
                <a:cs typeface="Verdana"/>
                <a:sym typeface="Verdana"/>
              </a:defRPr>
            </a:lvl3pPr>
            <a:lvl4pPr marL="0" lvl="3" indent="0" algn="l">
              <a:spcBef>
                <a:spcPts val="0"/>
              </a:spcBef>
              <a:buNone/>
              <a:defRPr sz="1200">
                <a:solidFill>
                  <a:schemeClr val="dk1"/>
                </a:solidFill>
                <a:latin typeface="Verdana"/>
                <a:ea typeface="Verdana"/>
                <a:cs typeface="Verdana"/>
                <a:sym typeface="Verdana"/>
              </a:defRPr>
            </a:lvl4pPr>
            <a:lvl5pPr marL="0" lvl="4" indent="0" algn="l">
              <a:spcBef>
                <a:spcPts val="0"/>
              </a:spcBef>
              <a:buNone/>
              <a:defRPr sz="1200">
                <a:solidFill>
                  <a:schemeClr val="dk1"/>
                </a:solidFill>
                <a:latin typeface="Verdana"/>
                <a:ea typeface="Verdana"/>
                <a:cs typeface="Verdana"/>
                <a:sym typeface="Verdana"/>
              </a:defRPr>
            </a:lvl5pPr>
            <a:lvl6pPr marL="0" lvl="5" indent="0" algn="l">
              <a:spcBef>
                <a:spcPts val="0"/>
              </a:spcBef>
              <a:buNone/>
              <a:defRPr sz="1200">
                <a:solidFill>
                  <a:schemeClr val="dk1"/>
                </a:solidFill>
                <a:latin typeface="Verdana"/>
                <a:ea typeface="Verdana"/>
                <a:cs typeface="Verdana"/>
                <a:sym typeface="Verdana"/>
              </a:defRPr>
            </a:lvl6pPr>
            <a:lvl7pPr marL="0" lvl="6" indent="0" algn="l">
              <a:spcBef>
                <a:spcPts val="0"/>
              </a:spcBef>
              <a:buNone/>
              <a:defRPr sz="1200">
                <a:solidFill>
                  <a:schemeClr val="dk1"/>
                </a:solidFill>
                <a:latin typeface="Verdana"/>
                <a:ea typeface="Verdana"/>
                <a:cs typeface="Verdana"/>
                <a:sym typeface="Verdana"/>
              </a:defRPr>
            </a:lvl7pPr>
            <a:lvl8pPr marL="0" lvl="7" indent="0" algn="l">
              <a:spcBef>
                <a:spcPts val="0"/>
              </a:spcBef>
              <a:buNone/>
              <a:defRPr sz="1200">
                <a:solidFill>
                  <a:schemeClr val="dk1"/>
                </a:solidFill>
                <a:latin typeface="Verdana"/>
                <a:ea typeface="Verdana"/>
                <a:cs typeface="Verdana"/>
                <a:sym typeface="Verdana"/>
              </a:defRPr>
            </a:lvl8pPr>
            <a:lvl9pPr marL="0" lvl="8" indent="0" algn="l">
              <a:spcBef>
                <a:spcPts val="0"/>
              </a:spcBef>
              <a:buNone/>
              <a:defRPr sz="1200">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95" name="Google Shape;95;p17"/>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600" b="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4000"/>
              <a:buFont typeface="Verdana"/>
              <a:buNone/>
              <a:defRPr sz="4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7"/>
          <p:cNvSpPr txBox="1">
            <a:spLocks noGrp="1"/>
          </p:cNvSpPr>
          <p:nvPr>
            <p:ph type="subTitle" idx="1"/>
          </p:nvPr>
        </p:nvSpPr>
        <p:spPr>
          <a:xfrm>
            <a:off x="609600" y="4041648"/>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dk1"/>
                </a:solidFill>
              </a:defRPr>
            </a:lvl1pPr>
            <a:lvl2pPr lvl="1" algn="ctr">
              <a:lnSpc>
                <a:spcPct val="95000"/>
              </a:lnSpc>
              <a:spcBef>
                <a:spcPts val="600"/>
              </a:spcBef>
              <a:spcAft>
                <a:spcPts val="0"/>
              </a:spcAft>
              <a:buSzPts val="2000"/>
              <a:buNone/>
              <a:defRPr>
                <a:solidFill>
                  <a:schemeClr val="dk1"/>
                </a:solidFill>
              </a:defRPr>
            </a:lvl2pPr>
            <a:lvl3pPr lvl="2" algn="ctr">
              <a:lnSpc>
                <a:spcPct val="95000"/>
              </a:lnSpc>
              <a:spcBef>
                <a:spcPts val="600"/>
              </a:spcBef>
              <a:spcAft>
                <a:spcPts val="0"/>
              </a:spcAft>
              <a:buSzPts val="1800"/>
              <a:buNone/>
              <a:defRPr>
                <a:solidFill>
                  <a:schemeClr val="dk1"/>
                </a:solidFill>
              </a:defRPr>
            </a:lvl3pPr>
            <a:lvl4pPr lvl="3" algn="ctr">
              <a:lnSpc>
                <a:spcPct val="95000"/>
              </a:lnSpc>
              <a:spcBef>
                <a:spcPts val="600"/>
              </a:spcBef>
              <a:spcAft>
                <a:spcPts val="0"/>
              </a:spcAft>
              <a:buSzPts val="1600"/>
              <a:buNone/>
              <a:defRPr>
                <a:solidFill>
                  <a:schemeClr val="dk1"/>
                </a:solidFill>
              </a:defRPr>
            </a:lvl4pPr>
            <a:lvl5pPr lvl="4" algn="ctr">
              <a:lnSpc>
                <a:spcPct val="95000"/>
              </a:lnSpc>
              <a:spcBef>
                <a:spcPts val="600"/>
              </a:spcBef>
              <a:spcAft>
                <a:spcPts val="0"/>
              </a:spcAft>
              <a:buSzPts val="1600"/>
              <a:buNone/>
              <a:defRPr>
                <a:solidFill>
                  <a:schemeClr val="dk1"/>
                </a:solidFill>
              </a:defRPr>
            </a:lvl5pPr>
            <a:lvl6pPr lvl="5" algn="ctr">
              <a:spcBef>
                <a:spcPts val="320"/>
              </a:spcBef>
              <a:spcAft>
                <a:spcPts val="0"/>
              </a:spcAft>
              <a:buSzPts val="1600"/>
              <a:buNone/>
              <a:defRPr>
                <a:solidFill>
                  <a:schemeClr val="dk1"/>
                </a:solidFill>
              </a:defRPr>
            </a:lvl6pPr>
            <a:lvl7pPr lvl="6" algn="ctr">
              <a:spcBef>
                <a:spcPts val="320"/>
              </a:spcBef>
              <a:spcAft>
                <a:spcPts val="0"/>
              </a:spcAft>
              <a:buSzPts val="1600"/>
              <a:buNone/>
              <a:defRPr>
                <a:solidFill>
                  <a:schemeClr val="dk1"/>
                </a:solidFill>
              </a:defRPr>
            </a:lvl7pPr>
            <a:lvl8pPr lvl="7" algn="ctr">
              <a:spcBef>
                <a:spcPts val="320"/>
              </a:spcBef>
              <a:spcAft>
                <a:spcPts val="0"/>
              </a:spcAft>
              <a:buSzPts val="1600"/>
              <a:buNone/>
              <a:defRPr>
                <a:solidFill>
                  <a:schemeClr val="dk1"/>
                </a:solidFill>
              </a:defRPr>
            </a:lvl8pPr>
            <a:lvl9pPr lvl="8" algn="ctr">
              <a:spcBef>
                <a:spcPts val="320"/>
              </a:spcBef>
              <a:spcAft>
                <a:spcPts val="0"/>
              </a:spcAft>
              <a:buSzPts val="1600"/>
              <a:buNone/>
              <a:defRPr>
                <a:solidFill>
                  <a:schemeClr val="dk1"/>
                </a:solidFill>
              </a:defRPr>
            </a:lvl9pPr>
          </a:lstStyle>
          <a:p>
            <a:endParaRPr/>
          </a:p>
        </p:txBody>
      </p:sp>
      <p:pic>
        <p:nvPicPr>
          <p:cNvPr id="98" name="Google Shape;98;p1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11200" y="990601"/>
            <a:ext cx="3383438" cy="1105313"/>
          </a:xfrm>
          <a:prstGeom prst="rect">
            <a:avLst/>
          </a:prstGeom>
          <a:noFill/>
          <a:ln>
            <a:noFill/>
          </a:ln>
        </p:spPr>
      </p:pic>
      <p:pic>
        <p:nvPicPr>
          <p:cNvPr id="99" name="Google Shape;99;p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31182" y="2693986"/>
            <a:ext cx="4260818" cy="417223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8"/>
          <p:cNvSpPr txBox="1">
            <a:spLocks noGrp="1"/>
          </p:cNvSpPr>
          <p:nvPr>
            <p:ph type="body" idx="1"/>
          </p:nvPr>
        </p:nvSpPr>
        <p:spPr>
          <a:xfrm>
            <a:off x="609600" y="1524000"/>
            <a:ext cx="10972800" cy="4648200"/>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1200"/>
              </a:spcBef>
              <a:spcAft>
                <a:spcPts val="0"/>
              </a:spcAft>
              <a:buSzPts val="1800"/>
              <a:buChar char="•"/>
              <a:defRPr/>
            </a:lvl1pPr>
            <a:lvl2pPr marL="914400" lvl="1" indent="-342900" algn="l">
              <a:lnSpc>
                <a:spcPct val="95000"/>
              </a:lnSpc>
              <a:spcBef>
                <a:spcPts val="600"/>
              </a:spcBef>
              <a:spcAft>
                <a:spcPts val="0"/>
              </a:spcAft>
              <a:buSzPts val="1800"/>
              <a:buChar char="─"/>
              <a:defRPr/>
            </a:lvl2pPr>
            <a:lvl3pPr marL="1371600" lvl="2" indent="-342900" algn="l">
              <a:lnSpc>
                <a:spcPct val="95000"/>
              </a:lnSpc>
              <a:spcBef>
                <a:spcPts val="600"/>
              </a:spcBef>
              <a:spcAft>
                <a:spcPts val="0"/>
              </a:spcAft>
              <a:buSzPts val="1800"/>
              <a:buChar char="▪"/>
              <a:defRPr/>
            </a:lvl3pPr>
            <a:lvl4pPr marL="1828800" lvl="3" indent="-342900" algn="l">
              <a:lnSpc>
                <a:spcPct val="95000"/>
              </a:lnSpc>
              <a:spcBef>
                <a:spcPts val="600"/>
              </a:spcBef>
              <a:spcAft>
                <a:spcPts val="0"/>
              </a:spcAft>
              <a:buSzPts val="1800"/>
              <a:buChar char="o"/>
              <a:defRPr/>
            </a:lvl4pPr>
            <a:lvl5pPr marL="2286000" lvl="4" indent="-342900" algn="l">
              <a:lnSpc>
                <a:spcPct val="95000"/>
              </a:lnSpc>
              <a:spcBef>
                <a:spcPts val="6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3" name="Google Shape;103;p18"/>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8"/>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9"/>
          <p:cNvSpPr txBox="1">
            <a:spLocks noGrp="1"/>
          </p:cNvSpPr>
          <p:nvPr>
            <p:ph type="body" idx="1"/>
          </p:nvPr>
        </p:nvSpPr>
        <p:spPr>
          <a:xfrm>
            <a:off x="1016000" y="1676400"/>
            <a:ext cx="4876800" cy="4495800"/>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55600" algn="l">
              <a:lnSpc>
                <a:spcPct val="95000"/>
              </a:lnSpc>
              <a:spcBef>
                <a:spcPts val="600"/>
              </a:spcBef>
              <a:spcAft>
                <a:spcPts val="0"/>
              </a:spcAft>
              <a:buSzPts val="2000"/>
              <a:buChar char="─"/>
              <a:defRPr sz="2000"/>
            </a:lvl2pPr>
            <a:lvl3pPr marL="1371600" lvl="2" indent="-342900" algn="l">
              <a:lnSpc>
                <a:spcPct val="95000"/>
              </a:lnSpc>
              <a:spcBef>
                <a:spcPts val="600"/>
              </a:spcBef>
              <a:spcAft>
                <a:spcPts val="0"/>
              </a:spcAft>
              <a:buSzPts val="1800"/>
              <a:buChar char="▪"/>
              <a:defRPr sz="1800"/>
            </a:lvl3pPr>
            <a:lvl4pPr marL="1828800" lvl="3" indent="-330200" algn="l">
              <a:lnSpc>
                <a:spcPct val="95000"/>
              </a:lnSpc>
              <a:spcBef>
                <a:spcPts val="600"/>
              </a:spcBef>
              <a:spcAft>
                <a:spcPts val="0"/>
              </a:spcAft>
              <a:buSzPts val="1600"/>
              <a:buChar char="o"/>
              <a:defRPr sz="1600"/>
            </a:lvl4pPr>
            <a:lvl5pPr marL="2286000" lvl="4" indent="-330200" algn="l">
              <a:lnSpc>
                <a:spcPct val="95000"/>
              </a:lnSpc>
              <a:spcBef>
                <a:spcPts val="600"/>
              </a:spcBef>
              <a:spcAft>
                <a:spcPts val="0"/>
              </a:spcAft>
              <a:buSzPts val="1600"/>
              <a:buChar char="•"/>
              <a:defRPr sz="16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08" name="Google Shape;108;p19"/>
          <p:cNvSpPr txBox="1">
            <a:spLocks noGrp="1"/>
          </p:cNvSpPr>
          <p:nvPr>
            <p:ph type="body" idx="2"/>
          </p:nvPr>
        </p:nvSpPr>
        <p:spPr>
          <a:xfrm>
            <a:off x="6197600" y="1676400"/>
            <a:ext cx="4876800" cy="4495800"/>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55600" algn="l">
              <a:lnSpc>
                <a:spcPct val="95000"/>
              </a:lnSpc>
              <a:spcBef>
                <a:spcPts val="600"/>
              </a:spcBef>
              <a:spcAft>
                <a:spcPts val="0"/>
              </a:spcAft>
              <a:buSzPts val="2000"/>
              <a:buChar char="─"/>
              <a:defRPr sz="2000"/>
            </a:lvl2pPr>
            <a:lvl3pPr marL="1371600" lvl="2" indent="-342900" algn="l">
              <a:lnSpc>
                <a:spcPct val="95000"/>
              </a:lnSpc>
              <a:spcBef>
                <a:spcPts val="600"/>
              </a:spcBef>
              <a:spcAft>
                <a:spcPts val="0"/>
              </a:spcAft>
              <a:buSzPts val="1800"/>
              <a:buChar char="▪"/>
              <a:defRPr sz="1800"/>
            </a:lvl3pPr>
            <a:lvl4pPr marL="1828800" lvl="3" indent="-330200" algn="l">
              <a:lnSpc>
                <a:spcPct val="95000"/>
              </a:lnSpc>
              <a:spcBef>
                <a:spcPts val="600"/>
              </a:spcBef>
              <a:spcAft>
                <a:spcPts val="0"/>
              </a:spcAft>
              <a:buSzPts val="1600"/>
              <a:buChar char="o"/>
              <a:defRPr sz="1600"/>
            </a:lvl4pPr>
            <a:lvl5pPr marL="2286000" lvl="4" indent="-330200" algn="l">
              <a:lnSpc>
                <a:spcPct val="95000"/>
              </a:lnSpc>
              <a:spcBef>
                <a:spcPts val="600"/>
              </a:spcBef>
              <a:spcAft>
                <a:spcPts val="0"/>
              </a:spcAft>
              <a:buSzPts val="1600"/>
              <a:buChar char="•"/>
              <a:defRPr sz="16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09" name="Google Shape;109;p19"/>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10" name="Google Shape;110;p19"/>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0"/>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14" name="Google Shape;114;p20"/>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Caption">
  <p:cSld name="PhotoCaption">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1"/>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18" name="Google Shape;118;p21"/>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1"/>
          <p:cNvSpPr>
            <a:spLocks noGrp="1"/>
          </p:cNvSpPr>
          <p:nvPr>
            <p:ph type="pic" idx="2"/>
          </p:nvPr>
        </p:nvSpPr>
        <p:spPr>
          <a:xfrm>
            <a:off x="609600" y="1524000"/>
            <a:ext cx="7823200" cy="4648200"/>
          </a:xfrm>
          <a:prstGeom prst="rect">
            <a:avLst/>
          </a:prstGeom>
          <a:noFill/>
          <a:ln>
            <a:noFill/>
          </a:ln>
        </p:spPr>
      </p:sp>
      <p:sp>
        <p:nvSpPr>
          <p:cNvPr id="120" name="Google Shape;120;p21"/>
          <p:cNvSpPr txBox="1">
            <a:spLocks noGrp="1"/>
          </p:cNvSpPr>
          <p:nvPr>
            <p:ph type="body" idx="1"/>
          </p:nvPr>
        </p:nvSpPr>
        <p:spPr>
          <a:xfrm>
            <a:off x="8737600" y="1524000"/>
            <a:ext cx="2844800"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Font typeface="Verdana"/>
              <a:buNone/>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2">
  <p:cSld name="Title2">
    <p:bg>
      <p:bgPr>
        <a:solidFill>
          <a:srgbClr val="AB192D"/>
        </a:solidFill>
        <a:effectLst/>
      </p:bgPr>
    </p:bg>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11200" y="990601"/>
            <a:ext cx="3383438" cy="1105313"/>
          </a:xfrm>
          <a:prstGeom prst="rect">
            <a:avLst/>
          </a:prstGeom>
          <a:noFill/>
          <a:ln>
            <a:noFill/>
          </a:ln>
        </p:spPr>
      </p:pic>
      <p:pic>
        <p:nvPicPr>
          <p:cNvPr id="23" name="Google Shape;23;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31182" y="2693986"/>
            <a:ext cx="4260818" cy="4172236"/>
          </a:xfrm>
          <a:prstGeom prst="rect">
            <a:avLst/>
          </a:prstGeom>
          <a:noFill/>
          <a:ln>
            <a:noFill/>
          </a:ln>
        </p:spPr>
      </p:pic>
      <p:sp>
        <p:nvSpPr>
          <p:cNvPr id="24" name="Google Shape;24;p3"/>
          <p:cNvSpPr txBox="1">
            <a:spLocks noGrp="1"/>
          </p:cNvSpPr>
          <p:nvPr>
            <p:ph type="ctrTitle"/>
          </p:nvPr>
        </p:nvSpPr>
        <p:spPr>
          <a:xfrm>
            <a:off x="609600" y="2537925"/>
            <a:ext cx="9144000" cy="15240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000"/>
              <a:buFont typeface="Verdana"/>
              <a:buNone/>
              <a:defRPr sz="4000"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ubTitle" idx="1"/>
          </p:nvPr>
        </p:nvSpPr>
        <p:spPr>
          <a:xfrm>
            <a:off x="609600" y="4293573"/>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lt1"/>
                </a:solidFill>
              </a:defRPr>
            </a:lvl1pPr>
            <a:lvl2pPr lvl="1" algn="ctr">
              <a:lnSpc>
                <a:spcPct val="95000"/>
              </a:lnSpc>
              <a:spcBef>
                <a:spcPts val="600"/>
              </a:spcBef>
              <a:spcAft>
                <a:spcPts val="0"/>
              </a:spcAft>
              <a:buSzPts val="2000"/>
              <a:buNone/>
              <a:defRPr>
                <a:solidFill>
                  <a:srgbClr val="888888"/>
                </a:solidFill>
              </a:defRPr>
            </a:lvl2pPr>
            <a:lvl3pPr lvl="2" algn="ctr">
              <a:lnSpc>
                <a:spcPct val="95000"/>
              </a:lnSpc>
              <a:spcBef>
                <a:spcPts val="600"/>
              </a:spcBef>
              <a:spcAft>
                <a:spcPts val="0"/>
              </a:spcAft>
              <a:buSzPts val="1800"/>
              <a:buNone/>
              <a:defRPr>
                <a:solidFill>
                  <a:srgbClr val="888888"/>
                </a:solidFill>
              </a:defRPr>
            </a:lvl3pPr>
            <a:lvl4pPr lvl="3" algn="ctr">
              <a:lnSpc>
                <a:spcPct val="95000"/>
              </a:lnSpc>
              <a:spcBef>
                <a:spcPts val="600"/>
              </a:spcBef>
              <a:spcAft>
                <a:spcPts val="0"/>
              </a:spcAft>
              <a:buSzPts val="1600"/>
              <a:buNone/>
              <a:defRPr>
                <a:solidFill>
                  <a:srgbClr val="888888"/>
                </a:solidFill>
              </a:defRPr>
            </a:lvl4pPr>
            <a:lvl5pPr lvl="4" algn="ctr">
              <a:lnSpc>
                <a:spcPct val="95000"/>
              </a:lnSpc>
              <a:spcBef>
                <a:spcPts val="600"/>
              </a:spcBef>
              <a:spcAft>
                <a:spcPts val="0"/>
              </a:spcAft>
              <a:buSzPts val="16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3200"/>
              <a:buFont typeface="Verdan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2"/>
          <p:cNvSpPr txBox="1">
            <a:spLocks noGrp="1"/>
          </p:cNvSpPr>
          <p:nvPr>
            <p:ph type="body" idx="1"/>
          </p:nvPr>
        </p:nvSpPr>
        <p:spPr>
          <a:xfrm>
            <a:off x="10160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lt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24" name="Google Shape;124;p22"/>
          <p:cNvSpPr txBox="1">
            <a:spLocks noGrp="1"/>
          </p:cNvSpPr>
          <p:nvPr>
            <p:ph type="body" idx="2"/>
          </p:nvPr>
        </p:nvSpPr>
        <p:spPr>
          <a:xfrm>
            <a:off x="10160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25" name="Google Shape;125;p22"/>
          <p:cNvSpPr txBox="1">
            <a:spLocks noGrp="1"/>
          </p:cNvSpPr>
          <p:nvPr>
            <p:ph type="body" idx="3"/>
          </p:nvPr>
        </p:nvSpPr>
        <p:spPr>
          <a:xfrm>
            <a:off x="61976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lt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26" name="Google Shape;126;p22"/>
          <p:cNvSpPr txBox="1">
            <a:spLocks noGrp="1"/>
          </p:cNvSpPr>
          <p:nvPr>
            <p:ph type="body" idx="4"/>
          </p:nvPr>
        </p:nvSpPr>
        <p:spPr>
          <a:xfrm>
            <a:off x="61976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27" name="Google Shape;127;p22"/>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28" name="Google Shape;128;p22"/>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3"/>
          <p:cNvSpPr txBox="1">
            <a:spLocks noGrp="1"/>
          </p:cNvSpPr>
          <p:nvPr>
            <p:ph type="sldNum" idx="12"/>
          </p:nvPr>
        </p:nvSpPr>
        <p:spPr>
          <a:xfrm>
            <a:off x="-2795" y="6391657"/>
            <a:ext cx="612396"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a:solidFill>
                  <a:schemeClr val="dk1"/>
                </a:solidFill>
                <a:latin typeface="Verdana"/>
                <a:ea typeface="Verdana"/>
                <a:cs typeface="Verdana"/>
                <a:sym typeface="Verdana"/>
              </a:defRPr>
            </a:lvl1pPr>
            <a:lvl2pPr marL="0" lvl="1" indent="0" algn="l">
              <a:spcBef>
                <a:spcPts val="0"/>
              </a:spcBef>
              <a:buNone/>
              <a:defRPr sz="1200">
                <a:solidFill>
                  <a:schemeClr val="dk1"/>
                </a:solidFill>
                <a:latin typeface="Verdana"/>
                <a:ea typeface="Verdana"/>
                <a:cs typeface="Verdana"/>
                <a:sym typeface="Verdana"/>
              </a:defRPr>
            </a:lvl2pPr>
            <a:lvl3pPr marL="0" lvl="2" indent="0" algn="l">
              <a:spcBef>
                <a:spcPts val="0"/>
              </a:spcBef>
              <a:buNone/>
              <a:defRPr sz="1200">
                <a:solidFill>
                  <a:schemeClr val="dk1"/>
                </a:solidFill>
                <a:latin typeface="Verdana"/>
                <a:ea typeface="Verdana"/>
                <a:cs typeface="Verdana"/>
                <a:sym typeface="Verdana"/>
              </a:defRPr>
            </a:lvl3pPr>
            <a:lvl4pPr marL="0" lvl="3" indent="0" algn="l">
              <a:spcBef>
                <a:spcPts val="0"/>
              </a:spcBef>
              <a:buNone/>
              <a:defRPr sz="1200">
                <a:solidFill>
                  <a:schemeClr val="dk1"/>
                </a:solidFill>
                <a:latin typeface="Verdana"/>
                <a:ea typeface="Verdana"/>
                <a:cs typeface="Verdana"/>
                <a:sym typeface="Verdana"/>
              </a:defRPr>
            </a:lvl4pPr>
            <a:lvl5pPr marL="0" lvl="4" indent="0" algn="l">
              <a:spcBef>
                <a:spcPts val="0"/>
              </a:spcBef>
              <a:buNone/>
              <a:defRPr sz="1200">
                <a:solidFill>
                  <a:schemeClr val="dk1"/>
                </a:solidFill>
                <a:latin typeface="Verdana"/>
                <a:ea typeface="Verdana"/>
                <a:cs typeface="Verdana"/>
                <a:sym typeface="Verdana"/>
              </a:defRPr>
            </a:lvl5pPr>
            <a:lvl6pPr marL="0" lvl="5" indent="0" algn="l">
              <a:spcBef>
                <a:spcPts val="0"/>
              </a:spcBef>
              <a:buNone/>
              <a:defRPr sz="1200">
                <a:solidFill>
                  <a:schemeClr val="dk1"/>
                </a:solidFill>
                <a:latin typeface="Verdana"/>
                <a:ea typeface="Verdana"/>
                <a:cs typeface="Verdana"/>
                <a:sym typeface="Verdana"/>
              </a:defRPr>
            </a:lvl6pPr>
            <a:lvl7pPr marL="0" lvl="6" indent="0" algn="l">
              <a:spcBef>
                <a:spcPts val="0"/>
              </a:spcBef>
              <a:buNone/>
              <a:defRPr sz="1200">
                <a:solidFill>
                  <a:schemeClr val="dk1"/>
                </a:solidFill>
                <a:latin typeface="Verdana"/>
                <a:ea typeface="Verdana"/>
                <a:cs typeface="Verdana"/>
                <a:sym typeface="Verdana"/>
              </a:defRPr>
            </a:lvl7pPr>
            <a:lvl8pPr marL="0" lvl="7" indent="0" algn="l">
              <a:spcBef>
                <a:spcPts val="0"/>
              </a:spcBef>
              <a:buNone/>
              <a:defRPr sz="1200">
                <a:solidFill>
                  <a:schemeClr val="dk1"/>
                </a:solidFill>
                <a:latin typeface="Verdana"/>
                <a:ea typeface="Verdana"/>
                <a:cs typeface="Verdana"/>
                <a:sym typeface="Verdana"/>
              </a:defRPr>
            </a:lvl8pPr>
            <a:lvl9pPr marL="0" lvl="8" indent="0" algn="l">
              <a:spcBef>
                <a:spcPts val="0"/>
              </a:spcBef>
              <a:buNone/>
              <a:defRPr sz="1200">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131" name="Google Shape;131;p23"/>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609600" y="76200"/>
            <a:ext cx="11074400" cy="1066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3200"/>
              <a:buFont typeface="Verdana"/>
              <a:buNone/>
              <a:defRPr sz="32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4"/>
          <p:cNvSpPr txBox="1">
            <a:spLocks noGrp="1"/>
          </p:cNvSpPr>
          <p:nvPr>
            <p:ph type="body" idx="1"/>
          </p:nvPr>
        </p:nvSpPr>
        <p:spPr>
          <a:xfrm>
            <a:off x="4523709" y="1524001"/>
            <a:ext cx="7058691" cy="4648199"/>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68300" algn="l">
              <a:lnSpc>
                <a:spcPct val="95000"/>
              </a:lnSpc>
              <a:spcBef>
                <a:spcPts val="600"/>
              </a:spcBef>
              <a:spcAft>
                <a:spcPts val="0"/>
              </a:spcAft>
              <a:buSzPts val="2200"/>
              <a:buChar char="─"/>
              <a:defRPr sz="2200"/>
            </a:lvl2pPr>
            <a:lvl3pPr marL="1371600" lvl="2" indent="-355600" algn="l">
              <a:lnSpc>
                <a:spcPct val="95000"/>
              </a:lnSpc>
              <a:spcBef>
                <a:spcPts val="600"/>
              </a:spcBef>
              <a:spcAft>
                <a:spcPts val="0"/>
              </a:spcAft>
              <a:buSzPts val="2000"/>
              <a:buChar char="▪"/>
              <a:defRPr sz="2000"/>
            </a:lvl3pPr>
            <a:lvl4pPr marL="1828800" lvl="3" indent="-342900" algn="l">
              <a:lnSpc>
                <a:spcPct val="95000"/>
              </a:lnSpc>
              <a:spcBef>
                <a:spcPts val="600"/>
              </a:spcBef>
              <a:spcAft>
                <a:spcPts val="0"/>
              </a:spcAft>
              <a:buSzPts val="1800"/>
              <a:buChar char="o"/>
              <a:defRPr sz="1800"/>
            </a:lvl4pPr>
            <a:lvl5pPr marL="2286000" lvl="4" indent="-342900" algn="l">
              <a:lnSpc>
                <a:spcPct val="95000"/>
              </a:lnSpc>
              <a:spcBef>
                <a:spcPts val="600"/>
              </a:spcBef>
              <a:spcAft>
                <a:spcPts val="0"/>
              </a:spcAft>
              <a:buSzPts val="1800"/>
              <a:buChar char="•"/>
              <a:defRPr sz="18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135" name="Google Shape;135;p24"/>
          <p:cNvSpPr txBox="1">
            <a:spLocks noGrp="1"/>
          </p:cNvSpPr>
          <p:nvPr>
            <p:ph type="body" idx="2"/>
          </p:nvPr>
        </p:nvSpPr>
        <p:spPr>
          <a:xfrm>
            <a:off x="591890" y="1524000"/>
            <a:ext cx="3564876"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None/>
              <a:defRPr sz="2000">
                <a:solidFill>
                  <a:schemeClr val="lt2"/>
                </a:solidFill>
              </a:defRPr>
            </a:lvl1pPr>
            <a:lvl2pPr marL="914400" lvl="1" indent="-228600" algn="l">
              <a:lnSpc>
                <a:spcPct val="95000"/>
              </a:lnSpc>
              <a:spcBef>
                <a:spcPts val="600"/>
              </a:spcBef>
              <a:spcAft>
                <a:spcPts val="0"/>
              </a:spcAft>
              <a:buSzPts val="1200"/>
              <a:buNone/>
              <a:defRPr sz="1200"/>
            </a:lvl2pPr>
            <a:lvl3pPr marL="1371600" lvl="2" indent="-228600" algn="l">
              <a:lnSpc>
                <a:spcPct val="95000"/>
              </a:lnSpc>
              <a:spcBef>
                <a:spcPts val="600"/>
              </a:spcBef>
              <a:spcAft>
                <a:spcPts val="0"/>
              </a:spcAft>
              <a:buSzPts val="1000"/>
              <a:buNone/>
              <a:defRPr sz="1000"/>
            </a:lvl3pPr>
            <a:lvl4pPr marL="1828800" lvl="3" indent="-228600" algn="l">
              <a:lnSpc>
                <a:spcPct val="95000"/>
              </a:lnSpc>
              <a:spcBef>
                <a:spcPts val="600"/>
              </a:spcBef>
              <a:spcAft>
                <a:spcPts val="0"/>
              </a:spcAft>
              <a:buSzPts val="900"/>
              <a:buNone/>
              <a:defRPr sz="900"/>
            </a:lvl4pPr>
            <a:lvl5pPr marL="2286000" lvl="4" indent="-228600" algn="l">
              <a:lnSpc>
                <a:spcPct val="95000"/>
              </a:lnSpc>
              <a:spcBef>
                <a:spcPts val="60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36" name="Google Shape;136;p24"/>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137" name="Google Shape;137;p24"/>
          <p:cNvCxnSpPr/>
          <p:nvPr/>
        </p:nvCxnSpPr>
        <p:spPr>
          <a:xfrm rot="5400000">
            <a:off x="2447147" y="3581135"/>
            <a:ext cx="3810000" cy="2117"/>
          </a:xfrm>
          <a:prstGeom prst="straightConnector1">
            <a:avLst/>
          </a:prstGeom>
          <a:noFill/>
          <a:ln w="15875" cap="flat" cmpd="sng">
            <a:solidFill>
              <a:srgbClr val="7F7F7F"/>
            </a:solidFill>
            <a:prstDash val="solid"/>
            <a:round/>
            <a:headEnd type="none" w="sm" len="sm"/>
            <a:tailEnd type="none" w="sm" len="sm"/>
          </a:ln>
        </p:spPr>
      </p:cxnSp>
      <p:sp>
        <p:nvSpPr>
          <p:cNvPr id="138" name="Google Shape;138;p24"/>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Red">
  <p:cSld name="BlankRed">
    <p:bg>
      <p:bgPr>
        <a:solidFill>
          <a:schemeClr val="lt2"/>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3866131" y="1066834"/>
            <a:ext cx="4459738" cy="44280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5"/>
          <p:cNvSpPr/>
          <p:nvPr/>
        </p:nvSpPr>
        <p:spPr>
          <a:xfrm>
            <a:off x="0" y="0"/>
            <a:ext cx="12192000" cy="1143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30" name="Google Shape;30;p5"/>
          <p:cNvSpPr txBox="1">
            <a:spLocks noGrp="1"/>
          </p:cNvSpPr>
          <p:nvPr>
            <p:ph type="title"/>
          </p:nvPr>
        </p:nvSpPr>
        <p:spPr>
          <a:xfrm>
            <a:off x="625475" y="1447800"/>
            <a:ext cx="9144000" cy="1676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4000"/>
              <a:buFont typeface="Verdana"/>
              <a:buNone/>
              <a:defRPr sz="4000" b="1">
                <a:solidFill>
                  <a:srgbClr val="262626"/>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25475" y="3124200"/>
            <a:ext cx="9144000" cy="9144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800"/>
              <a:buNone/>
              <a:defRPr sz="2800">
                <a:solidFill>
                  <a:schemeClr val="dk2"/>
                </a:solidFill>
              </a:defRPr>
            </a:lvl1pPr>
            <a:lvl2pPr marL="914400" lvl="1" indent="-228600" algn="l">
              <a:lnSpc>
                <a:spcPct val="95000"/>
              </a:lnSpc>
              <a:spcBef>
                <a:spcPts val="600"/>
              </a:spcBef>
              <a:spcAft>
                <a:spcPts val="0"/>
              </a:spcAft>
              <a:buSzPts val="1800"/>
              <a:buNone/>
              <a:defRPr sz="1800">
                <a:solidFill>
                  <a:srgbClr val="888888"/>
                </a:solidFill>
              </a:defRPr>
            </a:lvl2pPr>
            <a:lvl3pPr marL="1371600" lvl="2" indent="-228600" algn="l">
              <a:lnSpc>
                <a:spcPct val="95000"/>
              </a:lnSpc>
              <a:spcBef>
                <a:spcPts val="600"/>
              </a:spcBef>
              <a:spcAft>
                <a:spcPts val="0"/>
              </a:spcAft>
              <a:buSzPts val="1600"/>
              <a:buNone/>
              <a:defRPr sz="1600">
                <a:solidFill>
                  <a:srgbClr val="888888"/>
                </a:solidFill>
              </a:defRPr>
            </a:lvl3pPr>
            <a:lvl4pPr marL="1828800" lvl="3" indent="-228600" algn="l">
              <a:lnSpc>
                <a:spcPct val="95000"/>
              </a:lnSpc>
              <a:spcBef>
                <a:spcPts val="600"/>
              </a:spcBef>
              <a:spcAft>
                <a:spcPts val="0"/>
              </a:spcAft>
              <a:buSzPts val="1400"/>
              <a:buNone/>
              <a:defRPr sz="1400">
                <a:solidFill>
                  <a:srgbClr val="888888"/>
                </a:solidFill>
              </a:defRPr>
            </a:lvl4pPr>
            <a:lvl5pPr marL="2286000" lvl="4" indent="-228600" algn="l">
              <a:lnSpc>
                <a:spcPct val="95000"/>
              </a:lnSpc>
              <a:spcBef>
                <a:spcPts val="600"/>
              </a:spcBef>
              <a:spcAft>
                <a:spcPts val="0"/>
              </a:spcAft>
              <a:buSzPts val="1400"/>
              <a:buNone/>
              <a:defRPr sz="1400">
                <a:solidFill>
                  <a:srgbClr val="888888"/>
                </a:solidFill>
              </a:defRPr>
            </a:lvl5pPr>
            <a:lvl6pPr marL="2743200" lvl="5" indent="-228600" algn="l">
              <a:spcBef>
                <a:spcPts val="280"/>
              </a:spcBef>
              <a:spcAft>
                <a:spcPts val="0"/>
              </a:spcAft>
              <a:buSzPts val="1400"/>
              <a:buNone/>
              <a:defRPr sz="1400">
                <a:solidFill>
                  <a:srgbClr val="888888"/>
                </a:solidFill>
              </a:defRPr>
            </a:lvl6pPr>
            <a:lvl7pPr marL="3200400" lvl="6" indent="-228600" algn="l">
              <a:spcBef>
                <a:spcPts val="280"/>
              </a:spcBef>
              <a:spcAft>
                <a:spcPts val="0"/>
              </a:spcAft>
              <a:buSzPts val="1400"/>
              <a:buNone/>
              <a:defRPr sz="1400">
                <a:solidFill>
                  <a:srgbClr val="888888"/>
                </a:solidFill>
              </a:defRPr>
            </a:lvl7pPr>
            <a:lvl8pPr marL="3657600" lvl="7" indent="-228600" algn="l">
              <a:spcBef>
                <a:spcPts val="280"/>
              </a:spcBef>
              <a:spcAft>
                <a:spcPts val="0"/>
              </a:spcAft>
              <a:buSzPts val="1400"/>
              <a:buNone/>
              <a:defRPr sz="1400">
                <a:solidFill>
                  <a:srgbClr val="888888"/>
                </a:solidFill>
              </a:defRPr>
            </a:lvl8pPr>
            <a:lvl9pPr marL="4114800" lvl="8" indent="-228600" algn="l">
              <a:spcBef>
                <a:spcPts val="280"/>
              </a:spcBef>
              <a:spcAft>
                <a:spcPts val="0"/>
              </a:spcAft>
              <a:buSzPts val="1400"/>
              <a:buNone/>
              <a:defRPr sz="1400">
                <a:solidFill>
                  <a:srgbClr val="888888"/>
                </a:solidFill>
              </a:defRPr>
            </a:lvl9pPr>
          </a:lstStyle>
          <a:p>
            <a:endParaRPr/>
          </a:p>
        </p:txBody>
      </p:sp>
      <p:sp>
        <p:nvSpPr>
          <p:cNvPr id="32" name="Google Shape;32;p5"/>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ftr" idx="11"/>
          </p:nvPr>
        </p:nvSpPr>
        <p:spPr>
          <a:xfrm>
            <a:off x="625475"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600" b="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4" name="Google Shape;34;p5" descr="greyWatermark-20.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949092" y="2703302"/>
            <a:ext cx="4242908" cy="4154698"/>
          </a:xfrm>
          <a:prstGeom prst="rect">
            <a:avLst/>
          </a:prstGeom>
          <a:noFill/>
          <a:ln>
            <a:noFill/>
          </a:ln>
        </p:spPr>
      </p:pic>
    </p:spTree>
  </p:cSld>
  <p:clrMapOvr>
    <a:masterClrMapping/>
  </p:clrMapOvr>
  <p:extLst>
    <p:ext uri="{DCECCB84-F9BA-43D5-87BE-67443E8EF086}">
      <p15:sldGuideLst xmlns:p15="http://schemas.microsoft.com/office/powerpoint/2012/main">
        <p15:guide id="1" pos="4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24000"/>
            <a:ext cx="10972800" cy="4648200"/>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1200"/>
              </a:spcBef>
              <a:spcAft>
                <a:spcPts val="0"/>
              </a:spcAft>
              <a:buSzPts val="1800"/>
              <a:buChar char="•"/>
              <a:defRPr/>
            </a:lvl1pPr>
            <a:lvl2pPr marL="914400" lvl="1" indent="-342900" algn="l">
              <a:lnSpc>
                <a:spcPct val="95000"/>
              </a:lnSpc>
              <a:spcBef>
                <a:spcPts val="600"/>
              </a:spcBef>
              <a:spcAft>
                <a:spcPts val="0"/>
              </a:spcAft>
              <a:buSzPts val="1800"/>
              <a:buChar char="─"/>
              <a:defRPr/>
            </a:lvl2pPr>
            <a:lvl3pPr marL="1371600" lvl="2" indent="-342900" algn="l">
              <a:lnSpc>
                <a:spcPct val="95000"/>
              </a:lnSpc>
              <a:spcBef>
                <a:spcPts val="600"/>
              </a:spcBef>
              <a:spcAft>
                <a:spcPts val="0"/>
              </a:spcAft>
              <a:buSzPts val="1800"/>
              <a:buChar char="▪"/>
              <a:defRPr/>
            </a:lvl3pPr>
            <a:lvl4pPr marL="1828800" lvl="3" indent="-342900" algn="l">
              <a:lnSpc>
                <a:spcPct val="95000"/>
              </a:lnSpc>
              <a:spcBef>
                <a:spcPts val="600"/>
              </a:spcBef>
              <a:spcAft>
                <a:spcPts val="0"/>
              </a:spcAft>
              <a:buSzPts val="1800"/>
              <a:buChar char="o"/>
              <a:defRPr/>
            </a:lvl4pPr>
            <a:lvl5pPr marL="2286000" lvl="4" indent="-342900" algn="l">
              <a:lnSpc>
                <a:spcPct val="95000"/>
              </a:lnSpc>
              <a:spcBef>
                <a:spcPts val="6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8" name="Google Shape;38;p6"/>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1016000" y="1676400"/>
            <a:ext cx="4876800" cy="4495800"/>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55600" algn="l">
              <a:lnSpc>
                <a:spcPct val="95000"/>
              </a:lnSpc>
              <a:spcBef>
                <a:spcPts val="600"/>
              </a:spcBef>
              <a:spcAft>
                <a:spcPts val="0"/>
              </a:spcAft>
              <a:buSzPts val="2000"/>
              <a:buChar char="─"/>
              <a:defRPr sz="2000"/>
            </a:lvl2pPr>
            <a:lvl3pPr marL="1371600" lvl="2" indent="-342900" algn="l">
              <a:lnSpc>
                <a:spcPct val="95000"/>
              </a:lnSpc>
              <a:spcBef>
                <a:spcPts val="600"/>
              </a:spcBef>
              <a:spcAft>
                <a:spcPts val="0"/>
              </a:spcAft>
              <a:buSzPts val="1800"/>
              <a:buChar char="▪"/>
              <a:defRPr sz="1800"/>
            </a:lvl3pPr>
            <a:lvl4pPr marL="1828800" lvl="3" indent="-330200" algn="l">
              <a:lnSpc>
                <a:spcPct val="95000"/>
              </a:lnSpc>
              <a:spcBef>
                <a:spcPts val="600"/>
              </a:spcBef>
              <a:spcAft>
                <a:spcPts val="0"/>
              </a:spcAft>
              <a:buSzPts val="1600"/>
              <a:buChar char="o"/>
              <a:defRPr sz="1600"/>
            </a:lvl4pPr>
            <a:lvl5pPr marL="2286000" lvl="4" indent="-330200" algn="l">
              <a:lnSpc>
                <a:spcPct val="95000"/>
              </a:lnSpc>
              <a:spcBef>
                <a:spcPts val="600"/>
              </a:spcBef>
              <a:spcAft>
                <a:spcPts val="0"/>
              </a:spcAft>
              <a:buSzPts val="1600"/>
              <a:buChar char="•"/>
              <a:defRPr sz="16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3" name="Google Shape;43;p7"/>
          <p:cNvSpPr txBox="1">
            <a:spLocks noGrp="1"/>
          </p:cNvSpPr>
          <p:nvPr>
            <p:ph type="body" idx="2"/>
          </p:nvPr>
        </p:nvSpPr>
        <p:spPr>
          <a:xfrm>
            <a:off x="6197600" y="1676400"/>
            <a:ext cx="4876800" cy="4495800"/>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55600" algn="l">
              <a:lnSpc>
                <a:spcPct val="95000"/>
              </a:lnSpc>
              <a:spcBef>
                <a:spcPts val="600"/>
              </a:spcBef>
              <a:spcAft>
                <a:spcPts val="0"/>
              </a:spcAft>
              <a:buSzPts val="2000"/>
              <a:buChar char="─"/>
              <a:defRPr sz="2000"/>
            </a:lvl2pPr>
            <a:lvl3pPr marL="1371600" lvl="2" indent="-342900" algn="l">
              <a:lnSpc>
                <a:spcPct val="95000"/>
              </a:lnSpc>
              <a:spcBef>
                <a:spcPts val="600"/>
              </a:spcBef>
              <a:spcAft>
                <a:spcPts val="0"/>
              </a:spcAft>
              <a:buSzPts val="1800"/>
              <a:buChar char="▪"/>
              <a:defRPr sz="1800"/>
            </a:lvl3pPr>
            <a:lvl4pPr marL="1828800" lvl="3" indent="-330200" algn="l">
              <a:lnSpc>
                <a:spcPct val="95000"/>
              </a:lnSpc>
              <a:spcBef>
                <a:spcPts val="600"/>
              </a:spcBef>
              <a:spcAft>
                <a:spcPts val="0"/>
              </a:spcAft>
              <a:buSzPts val="1600"/>
              <a:buChar char="o"/>
              <a:defRPr sz="1600"/>
            </a:lvl4pPr>
            <a:lvl5pPr marL="2286000" lvl="4" indent="-330200" algn="l">
              <a:lnSpc>
                <a:spcPct val="95000"/>
              </a:lnSpc>
              <a:spcBef>
                <a:spcPts val="600"/>
              </a:spcBef>
              <a:spcAft>
                <a:spcPts val="0"/>
              </a:spcAft>
              <a:buSzPts val="1600"/>
              <a:buChar char="•"/>
              <a:defRPr sz="16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4" name="Google Shape;44;p7"/>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7"/>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9" name="Google Shape;49;p8"/>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hotoCaption">
  <p:cSld name="PhotoCaption">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53" name="Google Shape;53;p9"/>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a:spLocks noGrp="1"/>
          </p:cNvSpPr>
          <p:nvPr>
            <p:ph type="pic" idx="2"/>
          </p:nvPr>
        </p:nvSpPr>
        <p:spPr>
          <a:xfrm>
            <a:off x="609600" y="1524000"/>
            <a:ext cx="7823200" cy="4648200"/>
          </a:xfrm>
          <a:prstGeom prst="rect">
            <a:avLst/>
          </a:prstGeom>
          <a:noFill/>
          <a:ln>
            <a:noFill/>
          </a:ln>
        </p:spPr>
      </p:sp>
      <p:sp>
        <p:nvSpPr>
          <p:cNvPr id="55" name="Google Shape;55;p9"/>
          <p:cNvSpPr txBox="1">
            <a:spLocks noGrp="1"/>
          </p:cNvSpPr>
          <p:nvPr>
            <p:ph type="body" idx="1"/>
          </p:nvPr>
        </p:nvSpPr>
        <p:spPr>
          <a:xfrm>
            <a:off x="8737600" y="1524000"/>
            <a:ext cx="2844800"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Font typeface="Verdana"/>
              <a:buNone/>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3200"/>
              <a:buFont typeface="Verdan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10160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dk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9" name="Google Shape;59;p10"/>
          <p:cNvSpPr txBox="1">
            <a:spLocks noGrp="1"/>
          </p:cNvSpPr>
          <p:nvPr>
            <p:ph type="body" idx="2"/>
          </p:nvPr>
        </p:nvSpPr>
        <p:spPr>
          <a:xfrm>
            <a:off x="10160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60" name="Google Shape;60;p10"/>
          <p:cNvSpPr txBox="1">
            <a:spLocks noGrp="1"/>
          </p:cNvSpPr>
          <p:nvPr>
            <p:ph type="body" idx="3"/>
          </p:nvPr>
        </p:nvSpPr>
        <p:spPr>
          <a:xfrm>
            <a:off x="61976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dk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61" name="Google Shape;61;p10"/>
          <p:cNvSpPr txBox="1">
            <a:spLocks noGrp="1"/>
          </p:cNvSpPr>
          <p:nvPr>
            <p:ph type="body" idx="4"/>
          </p:nvPr>
        </p:nvSpPr>
        <p:spPr>
          <a:xfrm>
            <a:off x="61976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62" name="Google Shape;62;p10"/>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3" name="Google Shape;63;p10"/>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262626"/>
              </a:buClr>
              <a:buSzPts val="3200"/>
              <a:buFont typeface="Verdana"/>
              <a:buNone/>
              <a:defRPr sz="3200" b="1" i="0" u="none" strike="noStrike" cap="none">
                <a:solidFill>
                  <a:srgbClr val="262626"/>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609600" y="1524000"/>
            <a:ext cx="10972800" cy="46482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5000"/>
              </a:lnSpc>
              <a:spcBef>
                <a:spcPts val="1200"/>
              </a:spcBef>
              <a:spcAft>
                <a:spcPts val="0"/>
              </a:spcAft>
              <a:buClr>
                <a:schemeClr val="lt2"/>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95000"/>
              </a:lnSpc>
              <a:spcBef>
                <a:spcPts val="600"/>
              </a:spcBef>
              <a:spcAft>
                <a:spcPts val="0"/>
              </a:spcAft>
              <a:buClr>
                <a:schemeClr val="lt2"/>
              </a:buClr>
              <a:buSzPts val="2000"/>
              <a:buFont typeface="Verdana"/>
              <a:buChar char="─"/>
              <a:defRPr sz="2000" b="0" i="0" u="none" strike="noStrike" cap="none">
                <a:solidFill>
                  <a:schemeClr val="dk1"/>
                </a:solidFill>
                <a:latin typeface="Verdana"/>
                <a:ea typeface="Verdana"/>
                <a:cs typeface="Verdana"/>
                <a:sym typeface="Verdana"/>
              </a:defRPr>
            </a:lvl2pPr>
            <a:lvl3pPr marL="1371600" marR="0" lvl="2" indent="-342900" algn="l" rtl="0">
              <a:lnSpc>
                <a:spcPct val="95000"/>
              </a:lnSpc>
              <a:spcBef>
                <a:spcPts val="600"/>
              </a:spcBef>
              <a:spcAft>
                <a:spcPts val="0"/>
              </a:spcAft>
              <a:buClr>
                <a:schemeClr val="lt2"/>
              </a:buClr>
              <a:buSzPts val="1800"/>
              <a:buFont typeface="Noto Sans Symbols"/>
              <a:buChar char="▪"/>
              <a:defRPr sz="1800" b="0" i="0" u="none" strike="noStrike" cap="none">
                <a:solidFill>
                  <a:schemeClr val="dk1"/>
                </a:solidFill>
                <a:latin typeface="Verdana"/>
                <a:ea typeface="Verdana"/>
                <a:cs typeface="Verdana"/>
                <a:sym typeface="Verdana"/>
              </a:defRPr>
            </a:lvl3pPr>
            <a:lvl4pPr marL="1828800" marR="0" lvl="3" indent="-330200" algn="l" rtl="0">
              <a:lnSpc>
                <a:spcPct val="95000"/>
              </a:lnSpc>
              <a:spcBef>
                <a:spcPts val="600"/>
              </a:spcBef>
              <a:spcAft>
                <a:spcPts val="0"/>
              </a:spcAft>
              <a:buClr>
                <a:schemeClr val="lt2"/>
              </a:buClr>
              <a:buSzPts val="1600"/>
              <a:buFont typeface="Courier New"/>
              <a:buChar char="o"/>
              <a:defRPr sz="1600" b="0" i="0" u="none" strike="noStrike" cap="none">
                <a:solidFill>
                  <a:schemeClr val="dk1"/>
                </a:solidFill>
                <a:latin typeface="Verdana"/>
                <a:ea typeface="Verdana"/>
                <a:cs typeface="Verdana"/>
                <a:sym typeface="Verdana"/>
              </a:defRPr>
            </a:lvl4pPr>
            <a:lvl5pPr marL="2286000" marR="0" lvl="4" indent="-330200" algn="l" rtl="0">
              <a:lnSpc>
                <a:spcPct val="95000"/>
              </a:lnSpc>
              <a:spcBef>
                <a:spcPts val="600"/>
              </a:spcBef>
              <a:spcAft>
                <a:spcPts val="0"/>
              </a:spcAft>
              <a:buClr>
                <a:schemeClr val="lt2"/>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6pPr>
            <a:lvl7pPr marL="3200400" marR="0" lvl="6"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7pPr>
            <a:lvl8pPr marL="3657600" marR="0" lvl="7"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8pPr>
            <a:lvl9pPr marL="4114800" marR="0" lvl="8"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9pPr>
          </a:lstStyle>
          <a:p>
            <a:endParaRPr/>
          </a:p>
        </p:txBody>
      </p:sp>
      <p:sp>
        <p:nvSpPr>
          <p:cNvPr id="12" name="Google Shape;12;p1"/>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262626"/>
                </a:solidFill>
                <a:latin typeface="Verdana"/>
                <a:ea typeface="Verdana"/>
                <a:cs typeface="Verdana"/>
                <a:sym typeface="Verdana"/>
              </a:defRPr>
            </a:lvl1pPr>
            <a:lvl2pPr marL="0" marR="0" lvl="1" indent="0" algn="l" rtl="0">
              <a:spcBef>
                <a:spcPts val="0"/>
              </a:spcBef>
              <a:buNone/>
              <a:defRPr sz="1200" b="0" i="0" u="none" strike="noStrike" cap="none">
                <a:solidFill>
                  <a:srgbClr val="262626"/>
                </a:solidFill>
                <a:latin typeface="Verdana"/>
                <a:ea typeface="Verdana"/>
                <a:cs typeface="Verdana"/>
                <a:sym typeface="Verdana"/>
              </a:defRPr>
            </a:lvl2pPr>
            <a:lvl3pPr marL="0" marR="0" lvl="2" indent="0" algn="l" rtl="0">
              <a:spcBef>
                <a:spcPts val="0"/>
              </a:spcBef>
              <a:buNone/>
              <a:defRPr sz="1200" b="0" i="0" u="none" strike="noStrike" cap="none">
                <a:solidFill>
                  <a:srgbClr val="262626"/>
                </a:solidFill>
                <a:latin typeface="Verdana"/>
                <a:ea typeface="Verdana"/>
                <a:cs typeface="Verdana"/>
                <a:sym typeface="Verdana"/>
              </a:defRPr>
            </a:lvl3pPr>
            <a:lvl4pPr marL="0" marR="0" lvl="3" indent="0" algn="l" rtl="0">
              <a:spcBef>
                <a:spcPts val="0"/>
              </a:spcBef>
              <a:buNone/>
              <a:defRPr sz="1200" b="0" i="0" u="none" strike="noStrike" cap="none">
                <a:solidFill>
                  <a:srgbClr val="262626"/>
                </a:solidFill>
                <a:latin typeface="Verdana"/>
                <a:ea typeface="Verdana"/>
                <a:cs typeface="Verdana"/>
                <a:sym typeface="Verdana"/>
              </a:defRPr>
            </a:lvl4pPr>
            <a:lvl5pPr marL="0" marR="0" lvl="4" indent="0" algn="l" rtl="0">
              <a:spcBef>
                <a:spcPts val="0"/>
              </a:spcBef>
              <a:buNone/>
              <a:defRPr sz="1200" b="0" i="0" u="none" strike="noStrike" cap="none">
                <a:solidFill>
                  <a:srgbClr val="262626"/>
                </a:solidFill>
                <a:latin typeface="Verdana"/>
                <a:ea typeface="Verdana"/>
                <a:cs typeface="Verdana"/>
                <a:sym typeface="Verdana"/>
              </a:defRPr>
            </a:lvl5pPr>
            <a:lvl6pPr marL="0" marR="0" lvl="5" indent="0" algn="l" rtl="0">
              <a:spcBef>
                <a:spcPts val="0"/>
              </a:spcBef>
              <a:buNone/>
              <a:defRPr sz="1200" b="0" i="0" u="none" strike="noStrike" cap="none">
                <a:solidFill>
                  <a:srgbClr val="262626"/>
                </a:solidFill>
                <a:latin typeface="Verdana"/>
                <a:ea typeface="Verdana"/>
                <a:cs typeface="Verdana"/>
                <a:sym typeface="Verdana"/>
              </a:defRPr>
            </a:lvl6pPr>
            <a:lvl7pPr marL="0" marR="0" lvl="6" indent="0" algn="l" rtl="0">
              <a:spcBef>
                <a:spcPts val="0"/>
              </a:spcBef>
              <a:buNone/>
              <a:defRPr sz="1200" b="0" i="0" u="none" strike="noStrike" cap="none">
                <a:solidFill>
                  <a:srgbClr val="262626"/>
                </a:solidFill>
                <a:latin typeface="Verdana"/>
                <a:ea typeface="Verdana"/>
                <a:cs typeface="Verdana"/>
                <a:sym typeface="Verdana"/>
              </a:defRPr>
            </a:lvl7pPr>
            <a:lvl8pPr marL="0" marR="0" lvl="7" indent="0" algn="l" rtl="0">
              <a:spcBef>
                <a:spcPts val="0"/>
              </a:spcBef>
              <a:buNone/>
              <a:defRPr sz="1200" b="0" i="0" u="none" strike="noStrike" cap="none">
                <a:solidFill>
                  <a:srgbClr val="262626"/>
                </a:solidFill>
                <a:latin typeface="Verdana"/>
                <a:ea typeface="Verdana"/>
                <a:cs typeface="Verdana"/>
                <a:sym typeface="Verdana"/>
              </a:defRPr>
            </a:lvl8pPr>
            <a:lvl9pPr marL="0" marR="0" lvl="8" indent="0" algn="l" rtl="0">
              <a:spcBef>
                <a:spcPts val="0"/>
              </a:spcBef>
              <a:buNone/>
              <a:defRPr sz="1200" b="0" i="0" u="none" strike="noStrike" cap="none">
                <a:solidFill>
                  <a:srgbClr val="262626"/>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13" name="Google Shape;13;p1"/>
          <p:cNvSpPr/>
          <p:nvPr/>
        </p:nvSpPr>
        <p:spPr>
          <a:xfrm>
            <a:off x="609600" y="1234967"/>
            <a:ext cx="11582400" cy="4571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14" name="Google Shape;14;p1"/>
          <p:cNvSpPr txBox="1"/>
          <p:nvPr/>
        </p:nvSpPr>
        <p:spPr>
          <a:xfrm>
            <a:off x="7315200" y="6400800"/>
            <a:ext cx="4470400"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0" i="0" u="none" strike="noStrike" cap="none">
                <a:solidFill>
                  <a:schemeClr val="lt2"/>
                </a:solidFill>
                <a:latin typeface="Times New Roman"/>
                <a:ea typeface="Times New Roman"/>
                <a:cs typeface="Times New Roman"/>
                <a:sym typeface="Times New Roman"/>
              </a:rPr>
              <a:t>Worcester Polytechnic Institute</a:t>
            </a:r>
            <a:endParaRPr/>
          </a:p>
        </p:txBody>
      </p:sp>
      <p:sp>
        <p:nvSpPr>
          <p:cNvPr id="15" name="Google Shape;15;p1"/>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2"/>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3200"/>
              <a:buFont typeface="Verdana"/>
              <a:buNone/>
              <a:defRPr sz="32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6" name="Google Shape;76;p13"/>
          <p:cNvSpPr txBox="1">
            <a:spLocks noGrp="1"/>
          </p:cNvSpPr>
          <p:nvPr>
            <p:ph type="body" idx="1"/>
          </p:nvPr>
        </p:nvSpPr>
        <p:spPr>
          <a:xfrm>
            <a:off x="609600" y="1524000"/>
            <a:ext cx="10972800" cy="46482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5000"/>
              </a:lnSpc>
              <a:spcBef>
                <a:spcPts val="1200"/>
              </a:spcBef>
              <a:spcAft>
                <a:spcPts val="0"/>
              </a:spcAft>
              <a:buClr>
                <a:schemeClr val="lt2"/>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95000"/>
              </a:lnSpc>
              <a:spcBef>
                <a:spcPts val="600"/>
              </a:spcBef>
              <a:spcAft>
                <a:spcPts val="0"/>
              </a:spcAft>
              <a:buClr>
                <a:schemeClr val="lt2"/>
              </a:buClr>
              <a:buSzPts val="2000"/>
              <a:buFont typeface="Verdana"/>
              <a:buChar char="─"/>
              <a:defRPr sz="2000" b="0" i="0" u="none" strike="noStrike" cap="none">
                <a:solidFill>
                  <a:schemeClr val="dk1"/>
                </a:solidFill>
                <a:latin typeface="Verdana"/>
                <a:ea typeface="Verdana"/>
                <a:cs typeface="Verdana"/>
                <a:sym typeface="Verdana"/>
              </a:defRPr>
            </a:lvl2pPr>
            <a:lvl3pPr marL="1371600" marR="0" lvl="2" indent="-342900" algn="l" rtl="0">
              <a:lnSpc>
                <a:spcPct val="95000"/>
              </a:lnSpc>
              <a:spcBef>
                <a:spcPts val="600"/>
              </a:spcBef>
              <a:spcAft>
                <a:spcPts val="0"/>
              </a:spcAft>
              <a:buClr>
                <a:schemeClr val="lt2"/>
              </a:buClr>
              <a:buSzPts val="1800"/>
              <a:buFont typeface="Noto Sans Symbols"/>
              <a:buChar char="▪"/>
              <a:defRPr sz="1800" b="0" i="0" u="none" strike="noStrike" cap="none">
                <a:solidFill>
                  <a:schemeClr val="dk1"/>
                </a:solidFill>
                <a:latin typeface="Verdana"/>
                <a:ea typeface="Verdana"/>
                <a:cs typeface="Verdana"/>
                <a:sym typeface="Verdana"/>
              </a:defRPr>
            </a:lvl3pPr>
            <a:lvl4pPr marL="1828800" marR="0" lvl="3" indent="-330200" algn="l" rtl="0">
              <a:lnSpc>
                <a:spcPct val="95000"/>
              </a:lnSpc>
              <a:spcBef>
                <a:spcPts val="600"/>
              </a:spcBef>
              <a:spcAft>
                <a:spcPts val="0"/>
              </a:spcAft>
              <a:buClr>
                <a:schemeClr val="lt2"/>
              </a:buClr>
              <a:buSzPts val="1600"/>
              <a:buFont typeface="Courier New"/>
              <a:buChar char="o"/>
              <a:defRPr sz="1600" b="0" i="0" u="none" strike="noStrike" cap="none">
                <a:solidFill>
                  <a:schemeClr val="dk1"/>
                </a:solidFill>
                <a:latin typeface="Verdana"/>
                <a:ea typeface="Verdana"/>
                <a:cs typeface="Verdana"/>
                <a:sym typeface="Verdana"/>
              </a:defRPr>
            </a:lvl4pPr>
            <a:lvl5pPr marL="2286000" marR="0" lvl="4" indent="-330200" algn="l" rtl="0">
              <a:lnSpc>
                <a:spcPct val="95000"/>
              </a:lnSpc>
              <a:spcBef>
                <a:spcPts val="600"/>
              </a:spcBef>
              <a:spcAft>
                <a:spcPts val="0"/>
              </a:spcAft>
              <a:buClr>
                <a:schemeClr val="lt2"/>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6pPr>
            <a:lvl7pPr marL="3200400" marR="0" lvl="6"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7pPr>
            <a:lvl8pPr marL="3657600" marR="0" lvl="7"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8pPr>
            <a:lvl9pPr marL="4114800" marR="0" lvl="8"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9pPr>
          </a:lstStyle>
          <a:p>
            <a:endParaRPr/>
          </a:p>
        </p:txBody>
      </p:sp>
      <p:sp>
        <p:nvSpPr>
          <p:cNvPr id="77" name="Google Shape;77;p13"/>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a:solidFill>
                  <a:schemeClr val="dk1"/>
                </a:solidFill>
                <a:latin typeface="Verdana"/>
                <a:ea typeface="Verdana"/>
                <a:cs typeface="Verdana"/>
                <a:sym typeface="Verdana"/>
              </a:defRPr>
            </a:lvl1pPr>
            <a:lvl2pPr marL="0" marR="0" lvl="1" indent="0" algn="l" rtl="0">
              <a:spcBef>
                <a:spcPts val="0"/>
              </a:spcBef>
              <a:buNone/>
              <a:defRPr sz="1200">
                <a:solidFill>
                  <a:schemeClr val="dk1"/>
                </a:solidFill>
                <a:latin typeface="Verdana"/>
                <a:ea typeface="Verdana"/>
                <a:cs typeface="Verdana"/>
                <a:sym typeface="Verdana"/>
              </a:defRPr>
            </a:lvl2pPr>
            <a:lvl3pPr marL="0" marR="0" lvl="2" indent="0" algn="l" rtl="0">
              <a:spcBef>
                <a:spcPts val="0"/>
              </a:spcBef>
              <a:buNone/>
              <a:defRPr sz="1200">
                <a:solidFill>
                  <a:schemeClr val="dk1"/>
                </a:solidFill>
                <a:latin typeface="Verdana"/>
                <a:ea typeface="Verdana"/>
                <a:cs typeface="Verdana"/>
                <a:sym typeface="Verdana"/>
              </a:defRPr>
            </a:lvl3pPr>
            <a:lvl4pPr marL="0" marR="0" lvl="3" indent="0" algn="l" rtl="0">
              <a:spcBef>
                <a:spcPts val="0"/>
              </a:spcBef>
              <a:buNone/>
              <a:defRPr sz="1200">
                <a:solidFill>
                  <a:schemeClr val="dk1"/>
                </a:solidFill>
                <a:latin typeface="Verdana"/>
                <a:ea typeface="Verdana"/>
                <a:cs typeface="Verdana"/>
                <a:sym typeface="Verdana"/>
              </a:defRPr>
            </a:lvl4pPr>
            <a:lvl5pPr marL="0" marR="0" lvl="4" indent="0" algn="l" rtl="0">
              <a:spcBef>
                <a:spcPts val="0"/>
              </a:spcBef>
              <a:buNone/>
              <a:defRPr sz="1200">
                <a:solidFill>
                  <a:schemeClr val="dk1"/>
                </a:solidFill>
                <a:latin typeface="Verdana"/>
                <a:ea typeface="Verdana"/>
                <a:cs typeface="Verdana"/>
                <a:sym typeface="Verdana"/>
              </a:defRPr>
            </a:lvl5pPr>
            <a:lvl6pPr marL="0" marR="0" lvl="5" indent="0" algn="l" rtl="0">
              <a:spcBef>
                <a:spcPts val="0"/>
              </a:spcBef>
              <a:buNone/>
              <a:defRPr sz="1200">
                <a:solidFill>
                  <a:schemeClr val="dk1"/>
                </a:solidFill>
                <a:latin typeface="Verdana"/>
                <a:ea typeface="Verdana"/>
                <a:cs typeface="Verdana"/>
                <a:sym typeface="Verdana"/>
              </a:defRPr>
            </a:lvl6pPr>
            <a:lvl7pPr marL="0" marR="0" lvl="6" indent="0" algn="l" rtl="0">
              <a:spcBef>
                <a:spcPts val="0"/>
              </a:spcBef>
              <a:buNone/>
              <a:defRPr sz="1200">
                <a:solidFill>
                  <a:schemeClr val="dk1"/>
                </a:solidFill>
                <a:latin typeface="Verdana"/>
                <a:ea typeface="Verdana"/>
                <a:cs typeface="Verdana"/>
                <a:sym typeface="Verdana"/>
              </a:defRPr>
            </a:lvl7pPr>
            <a:lvl8pPr marL="0" marR="0" lvl="7" indent="0" algn="l" rtl="0">
              <a:spcBef>
                <a:spcPts val="0"/>
              </a:spcBef>
              <a:buNone/>
              <a:defRPr sz="1200">
                <a:solidFill>
                  <a:schemeClr val="dk1"/>
                </a:solidFill>
                <a:latin typeface="Verdana"/>
                <a:ea typeface="Verdana"/>
                <a:cs typeface="Verdana"/>
                <a:sym typeface="Verdana"/>
              </a:defRPr>
            </a:lvl8pPr>
            <a:lvl9pPr marL="0" marR="0" lvl="8" indent="0" algn="l" rtl="0">
              <a:spcBef>
                <a:spcPts val="0"/>
              </a:spcBef>
              <a:buNone/>
              <a:defRPr sz="1200">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78" name="Google Shape;78;p13"/>
          <p:cNvSpPr/>
          <p:nvPr/>
        </p:nvSpPr>
        <p:spPr>
          <a:xfrm>
            <a:off x="609600" y="1234967"/>
            <a:ext cx="11582400" cy="4571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9" name="Google Shape;79;p13"/>
          <p:cNvSpPr txBox="1"/>
          <p:nvPr/>
        </p:nvSpPr>
        <p:spPr>
          <a:xfrm>
            <a:off x="7315200" y="6400800"/>
            <a:ext cx="4470400"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dk1"/>
                </a:solidFill>
                <a:latin typeface="Times New Roman"/>
                <a:ea typeface="Times New Roman"/>
                <a:cs typeface="Times New Roman"/>
                <a:sym typeface="Times New Roman"/>
              </a:rPr>
              <a:t>Worcester Polytechnic Institute</a:t>
            </a:r>
            <a:endParaRPr/>
          </a:p>
        </p:txBody>
      </p:sp>
      <p:sp>
        <p:nvSpPr>
          <p:cNvPr id="80" name="Google Shape;80;p13"/>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gif"/><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9.gif"/></Relationships>
</file>

<file path=ppt/slides/_rels/slide1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0.gif"/><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0.gif"/><Relationship Id="rId4" Type="http://schemas.openxmlformats.org/officeDocument/2006/relationships/image" Target="../media/image19.gif"/></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hyperlink" Target="https://www.grainger.com/product/FLIR-Video-Borescope-60PT84"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hyperlink" Target="https://techcrunch.com/2022/03/08/ges-worm-robot-sports-roach-style-whiskers-to-remove-fat-deposits-from-sewage-pipes/" TargetMode="External"/><Relationship Id="rId4" Type="http://schemas.openxmlformats.org/officeDocument/2006/relationships/hyperlink" Target="https://www.deeptrekker.com/shop/products/dt340l-pipe-crawler-pack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p:nvPr/>
        </p:nvSpPr>
        <p:spPr>
          <a:xfrm>
            <a:off x="526975" y="3480150"/>
            <a:ext cx="9144000" cy="1524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4000"/>
              <a:buFont typeface="Verdana"/>
              <a:buNone/>
            </a:pPr>
            <a:r>
              <a:rPr lang="en-US" sz="4000" b="1">
                <a:solidFill>
                  <a:schemeClr val="lt1"/>
                </a:solidFill>
                <a:latin typeface="Verdana"/>
                <a:ea typeface="Verdana"/>
                <a:cs typeface="Verdana"/>
                <a:sym typeface="Verdana"/>
              </a:rPr>
              <a:t>CLARA: Continuum Locomotive Alternative for Robotic Adaptive-exploration </a:t>
            </a:r>
            <a:endParaRPr sz="4000" b="1">
              <a:solidFill>
                <a:schemeClr val="lt1"/>
              </a:solidFill>
              <a:latin typeface="Verdana"/>
              <a:ea typeface="Verdana"/>
              <a:cs typeface="Verdana"/>
              <a:sym typeface="Verdana"/>
            </a:endParaRPr>
          </a:p>
          <a:p>
            <a:pPr marL="0" marR="0" lvl="0" indent="0" algn="l" rtl="0">
              <a:spcBef>
                <a:spcPts val="0"/>
              </a:spcBef>
              <a:spcAft>
                <a:spcPts val="0"/>
              </a:spcAft>
              <a:buClr>
                <a:schemeClr val="lt1"/>
              </a:buClr>
              <a:buSzPts val="4000"/>
              <a:buFont typeface="Verdana"/>
              <a:buNone/>
            </a:pPr>
            <a:endParaRPr sz="4000" b="1">
              <a:solidFill>
                <a:schemeClr val="lt1"/>
              </a:solidFill>
              <a:latin typeface="Verdana"/>
              <a:ea typeface="Verdana"/>
              <a:cs typeface="Verdana"/>
              <a:sym typeface="Verdana"/>
            </a:endParaRPr>
          </a:p>
        </p:txBody>
      </p:sp>
      <p:sp>
        <p:nvSpPr>
          <p:cNvPr id="145" name="Google Shape;145;p25"/>
          <p:cNvSpPr txBox="1">
            <a:spLocks noGrp="1"/>
          </p:cNvSpPr>
          <p:nvPr>
            <p:ph type="subTitle" idx="1"/>
          </p:nvPr>
        </p:nvSpPr>
        <p:spPr>
          <a:xfrm>
            <a:off x="526975" y="4590350"/>
            <a:ext cx="9144000" cy="2093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540"/>
              <a:buNone/>
            </a:pPr>
            <a:r>
              <a:rPr lang="en-US" sz="2040" b="1"/>
              <a:t>Presented by:</a:t>
            </a:r>
            <a:endParaRPr sz="2040" b="1"/>
          </a:p>
          <a:p>
            <a:pPr marL="0" lvl="0" indent="0" algn="l" rtl="0">
              <a:lnSpc>
                <a:spcPct val="115000"/>
              </a:lnSpc>
              <a:spcBef>
                <a:spcPts val="0"/>
              </a:spcBef>
              <a:spcAft>
                <a:spcPts val="0"/>
              </a:spcAft>
              <a:buSzPts val="1540"/>
              <a:buNone/>
            </a:pPr>
            <a:r>
              <a:rPr lang="en-US" sz="2040" i="1"/>
              <a:t>Brian Katz (RBE/ME)</a:t>
            </a:r>
            <a:endParaRPr sz="2040" i="1"/>
          </a:p>
          <a:p>
            <a:pPr marL="0" lvl="0" indent="0" algn="l" rtl="0">
              <a:lnSpc>
                <a:spcPct val="115000"/>
              </a:lnSpc>
              <a:spcBef>
                <a:spcPts val="0"/>
              </a:spcBef>
              <a:spcAft>
                <a:spcPts val="0"/>
              </a:spcAft>
              <a:buSzPts val="1540"/>
              <a:buNone/>
            </a:pPr>
            <a:r>
              <a:rPr lang="en-US" sz="2040" i="1"/>
              <a:t>Kate Wheeler (RBE/ME)</a:t>
            </a:r>
            <a:endParaRPr sz="2040"/>
          </a:p>
          <a:p>
            <a:pPr marL="0" lvl="0" indent="0" algn="l" rtl="0">
              <a:lnSpc>
                <a:spcPct val="115000"/>
              </a:lnSpc>
              <a:spcBef>
                <a:spcPts val="0"/>
              </a:spcBef>
              <a:spcAft>
                <a:spcPts val="0"/>
              </a:spcAft>
              <a:buSzPts val="1540"/>
              <a:buNone/>
            </a:pPr>
            <a:r>
              <a:rPr lang="en-US" sz="2040" b="1"/>
              <a:t>Advised by: </a:t>
            </a:r>
            <a:endParaRPr sz="2040" b="1"/>
          </a:p>
          <a:p>
            <a:pPr marL="0" lvl="0" indent="0" algn="l" rtl="0">
              <a:lnSpc>
                <a:spcPct val="115000"/>
              </a:lnSpc>
              <a:spcBef>
                <a:spcPts val="0"/>
              </a:spcBef>
              <a:spcAft>
                <a:spcPts val="0"/>
              </a:spcAft>
              <a:buSzPts val="1540"/>
              <a:buNone/>
            </a:pPr>
            <a:r>
              <a:rPr lang="en-US" sz="2000" i="1"/>
              <a:t>Prof. </a:t>
            </a:r>
            <a:r>
              <a:rPr lang="en-US" sz="2000" i="1">
                <a:solidFill>
                  <a:srgbClr val="FFFFFF"/>
                </a:solidFill>
              </a:rPr>
              <a:t>Çağdaş Önal</a:t>
            </a:r>
            <a:endParaRPr sz="2000" i="1"/>
          </a:p>
        </p:txBody>
      </p:sp>
      <p:pic>
        <p:nvPicPr>
          <p:cNvPr id="146" name="Google Shape;146;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71375" y="971588"/>
            <a:ext cx="2649251" cy="1218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Yoshimura Continuum Module</a:t>
            </a:r>
            <a:endParaRPr/>
          </a:p>
        </p:txBody>
      </p:sp>
      <p:sp>
        <p:nvSpPr>
          <p:cNvPr id="233" name="Google Shape;233;p34"/>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a:t>
            </a:fld>
            <a:endParaRPr/>
          </a:p>
        </p:txBody>
      </p:sp>
      <p:pic>
        <p:nvPicPr>
          <p:cNvPr id="234" name="Google Shape;234;p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rot="5400000">
            <a:off x="-399155" y="2243565"/>
            <a:ext cx="4265373" cy="2675194"/>
          </a:xfrm>
          <a:prstGeom prst="rect">
            <a:avLst/>
          </a:prstGeom>
          <a:noFill/>
          <a:ln>
            <a:noFill/>
          </a:ln>
        </p:spPr>
      </p:pic>
      <p:pic>
        <p:nvPicPr>
          <p:cNvPr id="235" name="Google Shape;235;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21919" y="1457240"/>
            <a:ext cx="2672602" cy="4081244"/>
          </a:xfrm>
          <a:prstGeom prst="rect">
            <a:avLst/>
          </a:prstGeom>
          <a:noFill/>
          <a:ln>
            <a:noFill/>
          </a:ln>
        </p:spPr>
      </p:pic>
      <p:sp>
        <p:nvSpPr>
          <p:cNvPr id="236" name="Google Shape;236;p34"/>
          <p:cNvSpPr txBox="1"/>
          <p:nvPr/>
        </p:nvSpPr>
        <p:spPr>
          <a:xfrm>
            <a:off x="337025" y="5835215"/>
            <a:ext cx="279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i="1">
                <a:latin typeface="Verdana"/>
                <a:ea typeface="Verdana"/>
                <a:cs typeface="Verdana"/>
                <a:sym typeface="Verdana"/>
              </a:rPr>
              <a:t>Fully Extended</a:t>
            </a:r>
            <a:endParaRPr sz="1600" b="1" i="1">
              <a:latin typeface="Verdana"/>
              <a:ea typeface="Verdana"/>
              <a:cs typeface="Verdana"/>
              <a:sym typeface="Verdana"/>
            </a:endParaRPr>
          </a:p>
        </p:txBody>
      </p:sp>
      <p:sp>
        <p:nvSpPr>
          <p:cNvPr id="237" name="Google Shape;237;p34"/>
          <p:cNvSpPr txBox="1"/>
          <p:nvPr/>
        </p:nvSpPr>
        <p:spPr>
          <a:xfrm>
            <a:off x="9061728" y="5844253"/>
            <a:ext cx="2793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600" b="1" i="1">
                <a:latin typeface="Verdana"/>
                <a:ea typeface="Verdana"/>
                <a:cs typeface="Verdana"/>
                <a:sym typeface="Verdana"/>
              </a:rPr>
              <a:t>Fully Compressed</a:t>
            </a:r>
            <a:endParaRPr sz="1600" b="1" i="1">
              <a:latin typeface="Verdana"/>
              <a:ea typeface="Verdana"/>
              <a:cs typeface="Verdana"/>
              <a:sym typeface="Verdana"/>
            </a:endParaRPr>
          </a:p>
        </p:txBody>
      </p:sp>
      <p:pic>
        <p:nvPicPr>
          <p:cNvPr id="238" name="Google Shape;238;p3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80975" y="1357875"/>
            <a:ext cx="3031100" cy="2438425"/>
          </a:xfrm>
          <a:prstGeom prst="rect">
            <a:avLst/>
          </a:prstGeom>
          <a:noFill/>
          <a:ln>
            <a:noFill/>
          </a:ln>
        </p:spPr>
      </p:pic>
      <p:sp>
        <p:nvSpPr>
          <p:cNvPr id="239" name="Google Shape;239;p34"/>
          <p:cNvSpPr txBox="1"/>
          <p:nvPr/>
        </p:nvSpPr>
        <p:spPr>
          <a:xfrm>
            <a:off x="4700035" y="3796289"/>
            <a:ext cx="2793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600" b="1" i="1">
                <a:latin typeface="Verdana"/>
                <a:ea typeface="Verdana"/>
                <a:cs typeface="Verdana"/>
                <a:sym typeface="Verdana"/>
              </a:rPr>
              <a:t>Maximum Bending</a:t>
            </a:r>
            <a:endParaRPr sz="1600" b="1" i="1">
              <a:latin typeface="Verdana"/>
              <a:ea typeface="Verdana"/>
              <a:cs typeface="Verdana"/>
              <a:sym typeface="Verdana"/>
            </a:endParaRPr>
          </a:p>
        </p:txBody>
      </p:sp>
      <p:pic>
        <p:nvPicPr>
          <p:cNvPr id="240" name="Google Shape;240;p34"/>
          <p:cNvPicPr preferRelativeResize="0"/>
          <p:nvPr/>
        </p:nvPicPr>
        <p:blipFill rotWithShape="1">
          <a:blip r:embed="rId6" cstate="email">
            <a:alphaModFix/>
            <a:extLst>
              <a:ext uri="{28A0092B-C50C-407E-A947-70E740481C1C}">
                <a14:useLocalDpi xmlns:a14="http://schemas.microsoft.com/office/drawing/2010/main"/>
              </a:ext>
            </a:extLst>
          </a:blip>
          <a:srcRect l="13362" t="11369" r="21072" b="14561"/>
          <a:stretch/>
        </p:blipFill>
        <p:spPr>
          <a:xfrm>
            <a:off x="4241675" y="4227400"/>
            <a:ext cx="3837075" cy="243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Active Variable-Diameter Suspension</a:t>
            </a:r>
            <a:endParaRPr/>
          </a:p>
        </p:txBody>
      </p:sp>
      <p:sp>
        <p:nvSpPr>
          <p:cNvPr id="247" name="Google Shape;247;p35"/>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pic>
        <p:nvPicPr>
          <p:cNvPr id="248" name="Google Shape;248;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9550" y="1828488"/>
            <a:ext cx="6877875" cy="3974324"/>
          </a:xfrm>
          <a:prstGeom prst="rect">
            <a:avLst/>
          </a:prstGeom>
          <a:noFill/>
          <a:ln>
            <a:noFill/>
          </a:ln>
        </p:spPr>
      </p:pic>
      <p:pic>
        <p:nvPicPr>
          <p:cNvPr id="249" name="Google Shape;249;p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454275" y="1524000"/>
            <a:ext cx="2802724" cy="1669174"/>
          </a:xfrm>
          <a:prstGeom prst="rect">
            <a:avLst/>
          </a:prstGeom>
          <a:noFill/>
          <a:ln>
            <a:noFill/>
          </a:ln>
        </p:spPr>
      </p:pic>
      <p:pic>
        <p:nvPicPr>
          <p:cNvPr id="250" name="Google Shape;250;p3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007425" y="1524000"/>
            <a:ext cx="2446848" cy="1669175"/>
          </a:xfrm>
          <a:prstGeom prst="rect">
            <a:avLst/>
          </a:prstGeom>
          <a:noFill/>
          <a:ln>
            <a:noFill/>
          </a:ln>
        </p:spPr>
      </p:pic>
      <p:pic>
        <p:nvPicPr>
          <p:cNvPr id="251" name="Google Shape;251;p35"/>
          <p:cNvPicPr preferRelativeResize="0"/>
          <p:nvPr/>
        </p:nvPicPr>
        <p:blipFill rotWithShape="1">
          <a:blip r:embed="rId6" cstate="email">
            <a:alphaModFix/>
            <a:extLst>
              <a:ext uri="{28A0092B-C50C-407E-A947-70E740481C1C}">
                <a14:useLocalDpi xmlns:a14="http://schemas.microsoft.com/office/drawing/2010/main"/>
              </a:ext>
            </a:extLst>
          </a:blip>
          <a:srcRect l="10474" r="17784"/>
          <a:stretch/>
        </p:blipFill>
        <p:spPr>
          <a:xfrm>
            <a:off x="7697325" y="3565700"/>
            <a:ext cx="3500650" cy="2744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6"/>
          <p:cNvSpPr txBox="1">
            <a:spLocks noGrp="1"/>
          </p:cNvSpPr>
          <p:nvPr>
            <p:ph type="ctrTitle"/>
          </p:nvPr>
        </p:nvSpPr>
        <p:spPr>
          <a:xfrm>
            <a:off x="593075" y="2667000"/>
            <a:ext cx="9144000" cy="1524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000"/>
              <a:buFont typeface="Verdana"/>
              <a:buNone/>
            </a:pPr>
            <a:r>
              <a:rPr lang="en-US"/>
              <a:t>Electrical and Control Architecture</a:t>
            </a:r>
            <a:endParaRPr/>
          </a:p>
        </p:txBody>
      </p:sp>
      <p:pic>
        <p:nvPicPr>
          <p:cNvPr id="258" name="Google Shape;258;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Control Architecture</a:t>
            </a:r>
            <a:endParaRPr/>
          </a:p>
        </p:txBody>
      </p:sp>
      <p:sp>
        <p:nvSpPr>
          <p:cNvPr id="265" name="Google Shape;265;p37"/>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a:t>
            </a:fld>
            <a:endParaRPr/>
          </a:p>
        </p:txBody>
      </p:sp>
      <p:pic>
        <p:nvPicPr>
          <p:cNvPr id="266" name="Google Shape;266;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19450" y="1661975"/>
            <a:ext cx="10553098" cy="4793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Mainboard PCB Design</a:t>
            </a:r>
            <a:endParaRPr/>
          </a:p>
        </p:txBody>
      </p:sp>
      <p:sp>
        <p:nvSpPr>
          <p:cNvPr id="273" name="Google Shape;273;p38"/>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a:t>
            </a:fld>
            <a:endParaRPr/>
          </a:p>
        </p:txBody>
      </p:sp>
      <p:pic>
        <p:nvPicPr>
          <p:cNvPr id="274" name="Google Shape;274;p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63224" y="1416925"/>
            <a:ext cx="5743076" cy="4755275"/>
          </a:xfrm>
          <a:prstGeom prst="rect">
            <a:avLst/>
          </a:prstGeom>
          <a:noFill/>
          <a:ln>
            <a:noFill/>
          </a:ln>
        </p:spPr>
      </p:pic>
      <p:sp>
        <p:nvSpPr>
          <p:cNvPr id="275" name="Google Shape;275;p38"/>
          <p:cNvSpPr txBox="1"/>
          <p:nvPr/>
        </p:nvSpPr>
        <p:spPr>
          <a:xfrm>
            <a:off x="1021475" y="2086063"/>
            <a:ext cx="4283100" cy="34170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Verdana"/>
              <a:buChar char="●"/>
            </a:pPr>
            <a:r>
              <a:rPr lang="en-US" sz="2100">
                <a:latin typeface="Verdana"/>
                <a:ea typeface="Verdana"/>
                <a:cs typeface="Verdana"/>
                <a:sym typeface="Verdana"/>
              </a:rPr>
              <a:t>TinyPICO (ESP32 microcontroller) enables untethered WiFi communication with ESP-NOW</a:t>
            </a:r>
            <a:endParaRPr sz="2100">
              <a:latin typeface="Verdana"/>
              <a:ea typeface="Verdana"/>
              <a:cs typeface="Verdana"/>
              <a:sym typeface="Verdana"/>
            </a:endParaRPr>
          </a:p>
          <a:p>
            <a:pPr marL="457200" lvl="0" indent="0" algn="l" rtl="0">
              <a:spcBef>
                <a:spcPts val="0"/>
              </a:spcBef>
              <a:spcAft>
                <a:spcPts val="0"/>
              </a:spcAft>
              <a:buNone/>
            </a:pPr>
            <a:endParaRPr sz="2100">
              <a:latin typeface="Verdana"/>
              <a:ea typeface="Verdana"/>
              <a:cs typeface="Verdana"/>
              <a:sym typeface="Verdana"/>
            </a:endParaRPr>
          </a:p>
          <a:p>
            <a:pPr marL="457200" lvl="0" indent="-361950" algn="l" rtl="0">
              <a:spcBef>
                <a:spcPts val="0"/>
              </a:spcBef>
              <a:spcAft>
                <a:spcPts val="0"/>
              </a:spcAft>
              <a:buSzPts val="2100"/>
              <a:buFont typeface="Verdana"/>
              <a:buChar char="●"/>
            </a:pPr>
            <a:r>
              <a:rPr lang="en-US" sz="2100">
                <a:latin typeface="Verdana"/>
                <a:ea typeface="Verdana"/>
                <a:cs typeface="Verdana"/>
                <a:sym typeface="Verdana"/>
              </a:rPr>
              <a:t>Onboard power regulation to step down 7.4V motor voltage to 3.3V for logic voltage</a:t>
            </a:r>
            <a:endParaRPr sz="210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Smart Motor Driver PCB Design</a:t>
            </a:r>
            <a:endParaRPr/>
          </a:p>
        </p:txBody>
      </p:sp>
      <p:sp>
        <p:nvSpPr>
          <p:cNvPr id="282" name="Google Shape;282;p39"/>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a:t>
            </a:fld>
            <a:endParaRPr/>
          </a:p>
        </p:txBody>
      </p:sp>
      <p:pic>
        <p:nvPicPr>
          <p:cNvPr id="283" name="Google Shape;283;p39"/>
          <p:cNvPicPr preferRelativeResize="0"/>
          <p:nvPr/>
        </p:nvPicPr>
        <p:blipFill rotWithShape="1">
          <a:blip r:embed="rId3" cstate="email">
            <a:alphaModFix/>
            <a:extLst>
              <a:ext uri="{28A0092B-C50C-407E-A947-70E740481C1C}">
                <a14:useLocalDpi xmlns:a14="http://schemas.microsoft.com/office/drawing/2010/main"/>
              </a:ext>
            </a:extLst>
          </a:blip>
          <a:srcRect t="-4657"/>
          <a:stretch/>
        </p:blipFill>
        <p:spPr>
          <a:xfrm>
            <a:off x="292750" y="3437325"/>
            <a:ext cx="7196926" cy="3221700"/>
          </a:xfrm>
          <a:prstGeom prst="rect">
            <a:avLst/>
          </a:prstGeom>
          <a:noFill/>
          <a:ln>
            <a:noFill/>
          </a:ln>
        </p:spPr>
      </p:pic>
      <p:pic>
        <p:nvPicPr>
          <p:cNvPr id="284" name="Google Shape;284;p3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40269" y="3277824"/>
            <a:ext cx="2121531" cy="1151850"/>
          </a:xfrm>
          <a:prstGeom prst="rect">
            <a:avLst/>
          </a:prstGeom>
          <a:noFill/>
          <a:ln>
            <a:noFill/>
          </a:ln>
        </p:spPr>
      </p:pic>
      <p:pic>
        <p:nvPicPr>
          <p:cNvPr id="285" name="Google Shape;285;p3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9730774" y="3277824"/>
            <a:ext cx="2077525" cy="1151850"/>
          </a:xfrm>
          <a:prstGeom prst="rect">
            <a:avLst/>
          </a:prstGeom>
          <a:noFill/>
          <a:ln>
            <a:noFill/>
          </a:ln>
        </p:spPr>
      </p:pic>
      <p:sp>
        <p:nvSpPr>
          <p:cNvPr id="286" name="Google Shape;286;p39"/>
          <p:cNvSpPr txBox="1"/>
          <p:nvPr/>
        </p:nvSpPr>
        <p:spPr>
          <a:xfrm>
            <a:off x="182763" y="1523988"/>
            <a:ext cx="7416900" cy="24474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Verdana"/>
              <a:buChar char="●"/>
            </a:pPr>
            <a:r>
              <a:rPr lang="en-US" sz="2100">
                <a:latin typeface="Verdana"/>
                <a:ea typeface="Verdana"/>
                <a:cs typeface="Verdana"/>
                <a:sym typeface="Verdana"/>
              </a:rPr>
              <a:t>Provides power, sensing and control with encoders, current sensors, motor drivers, and a microcontroller</a:t>
            </a:r>
            <a:endParaRPr sz="2100">
              <a:latin typeface="Verdana"/>
              <a:ea typeface="Verdana"/>
              <a:cs typeface="Verdana"/>
              <a:sym typeface="Verdana"/>
            </a:endParaRPr>
          </a:p>
          <a:p>
            <a:pPr marL="457200" lvl="0" indent="-361950" algn="l" rtl="0">
              <a:spcBef>
                <a:spcPts val="0"/>
              </a:spcBef>
              <a:spcAft>
                <a:spcPts val="0"/>
              </a:spcAft>
              <a:buSzPts val="2100"/>
              <a:buFont typeface="Verdana"/>
              <a:buChar char="●"/>
            </a:pPr>
            <a:r>
              <a:rPr lang="en-US" sz="2100">
                <a:latin typeface="Verdana"/>
                <a:ea typeface="Verdana"/>
                <a:cs typeface="Verdana"/>
                <a:sym typeface="Verdana"/>
              </a:rPr>
              <a:t>Daisy-chain compatibility using I2C, providing a scalable system</a:t>
            </a:r>
            <a:endParaRPr sz="2100">
              <a:latin typeface="Verdana"/>
              <a:ea typeface="Verdana"/>
              <a:cs typeface="Verdana"/>
              <a:sym typeface="Verdana"/>
            </a:endParaRPr>
          </a:p>
          <a:p>
            <a:pPr marL="0" lvl="0" indent="0" algn="l" rtl="0">
              <a:spcBef>
                <a:spcPts val="0"/>
              </a:spcBef>
              <a:spcAft>
                <a:spcPts val="0"/>
              </a:spcAft>
              <a:buNone/>
            </a:pPr>
            <a:endParaRPr sz="2100">
              <a:latin typeface="Verdana"/>
              <a:ea typeface="Verdana"/>
              <a:cs typeface="Verdana"/>
              <a:sym typeface="Verdana"/>
            </a:endParaRPr>
          </a:p>
          <a:p>
            <a:pPr marL="0" lvl="0" indent="0" algn="l" rtl="0">
              <a:spcBef>
                <a:spcPts val="0"/>
              </a:spcBef>
              <a:spcAft>
                <a:spcPts val="0"/>
              </a:spcAft>
              <a:buNone/>
            </a:pPr>
            <a:endParaRPr sz="2100">
              <a:latin typeface="Verdana"/>
              <a:ea typeface="Verdana"/>
              <a:cs typeface="Verdana"/>
              <a:sym typeface="Verdana"/>
            </a:endParaRPr>
          </a:p>
        </p:txBody>
      </p:sp>
      <p:pic>
        <p:nvPicPr>
          <p:cNvPr id="287" name="Google Shape;287;p3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957000" y="1438976"/>
            <a:ext cx="3241667" cy="1704151"/>
          </a:xfrm>
          <a:prstGeom prst="rect">
            <a:avLst/>
          </a:prstGeom>
          <a:noFill/>
          <a:ln>
            <a:noFill/>
          </a:ln>
        </p:spPr>
      </p:pic>
      <p:pic>
        <p:nvPicPr>
          <p:cNvPr id="288" name="Google Shape;288;p39"/>
          <p:cNvPicPr preferRelativeResize="0"/>
          <p:nvPr/>
        </p:nvPicPr>
        <p:blipFill rotWithShape="1">
          <a:blip r:embed="rId7" cstate="email">
            <a:alphaModFix/>
            <a:extLst>
              <a:ext uri="{28A0092B-C50C-407E-A947-70E740481C1C}">
                <a14:useLocalDpi xmlns:a14="http://schemas.microsoft.com/office/drawing/2010/main"/>
              </a:ext>
            </a:extLst>
          </a:blip>
          <a:srcRect l="9161" t="14084" r="22161" b="19699"/>
          <a:stretch/>
        </p:blipFill>
        <p:spPr>
          <a:xfrm>
            <a:off x="8093000" y="4655550"/>
            <a:ext cx="3137540" cy="1704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0"/>
          <p:cNvSpPr txBox="1">
            <a:spLocks noGrp="1"/>
          </p:cNvSpPr>
          <p:nvPr>
            <p:ph type="ctrTitle"/>
          </p:nvPr>
        </p:nvSpPr>
        <p:spPr>
          <a:xfrm>
            <a:off x="593075" y="2667000"/>
            <a:ext cx="9144000" cy="1524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000"/>
              <a:buFont typeface="Verdana"/>
              <a:buNone/>
            </a:pPr>
            <a:r>
              <a:rPr lang="en-US"/>
              <a:t>Results</a:t>
            </a:r>
            <a:endParaRPr/>
          </a:p>
        </p:txBody>
      </p:sp>
      <p:pic>
        <p:nvPicPr>
          <p:cNvPr id="295" name="Google Shape;295;p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Motor Driver Performance</a:t>
            </a:r>
            <a:endParaRPr/>
          </a:p>
        </p:txBody>
      </p:sp>
      <p:sp>
        <p:nvSpPr>
          <p:cNvPr id="302" name="Google Shape;302;p41"/>
          <p:cNvSpPr txBox="1">
            <a:spLocks noGrp="1"/>
          </p:cNvSpPr>
          <p:nvPr>
            <p:ph type="body" idx="1"/>
          </p:nvPr>
        </p:nvSpPr>
        <p:spPr>
          <a:xfrm>
            <a:off x="877775" y="5006800"/>
            <a:ext cx="4876800" cy="8001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1200"/>
              </a:spcBef>
              <a:spcAft>
                <a:spcPts val="0"/>
              </a:spcAft>
              <a:buNone/>
            </a:pPr>
            <a:r>
              <a:rPr lang="en-US" sz="2200"/>
              <a:t>Motor step response to a position setpoint </a:t>
            </a:r>
            <a:endParaRPr sz="2200"/>
          </a:p>
        </p:txBody>
      </p:sp>
      <p:sp>
        <p:nvSpPr>
          <p:cNvPr id="303" name="Google Shape;303;p41"/>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
        <p:nvSpPr>
          <p:cNvPr id="304" name="Google Shape;304;p41"/>
          <p:cNvSpPr txBox="1">
            <a:spLocks noGrp="1"/>
          </p:cNvSpPr>
          <p:nvPr>
            <p:ph type="body" idx="1"/>
          </p:nvPr>
        </p:nvSpPr>
        <p:spPr>
          <a:xfrm>
            <a:off x="6344275" y="5006800"/>
            <a:ext cx="4876800" cy="8001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1200"/>
              </a:spcBef>
              <a:spcAft>
                <a:spcPts val="0"/>
              </a:spcAft>
              <a:buNone/>
            </a:pPr>
            <a:r>
              <a:rPr lang="en-US" sz="2200"/>
              <a:t>Motor response to sinusoidal position tracking</a:t>
            </a:r>
            <a:endParaRPr sz="2200"/>
          </a:p>
        </p:txBody>
      </p:sp>
      <p:pic>
        <p:nvPicPr>
          <p:cNvPr id="305" name="Google Shape;305;p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90400" y="2004838"/>
            <a:ext cx="4984558" cy="2848325"/>
          </a:xfrm>
          <a:prstGeom prst="rect">
            <a:avLst/>
          </a:prstGeom>
          <a:noFill/>
          <a:ln>
            <a:noFill/>
          </a:ln>
        </p:spPr>
      </p:pic>
      <p:pic>
        <p:nvPicPr>
          <p:cNvPr id="306" name="Google Shape;306;p41"/>
          <p:cNvPicPr preferRelativeResize="0"/>
          <p:nvPr/>
        </p:nvPicPr>
        <p:blipFill rotWithShape="1">
          <a:blip r:embed="rId4" cstate="email">
            <a:alphaModFix/>
            <a:extLst>
              <a:ext uri="{28A0092B-C50C-407E-A947-70E740481C1C}">
                <a14:useLocalDpi xmlns:a14="http://schemas.microsoft.com/office/drawing/2010/main"/>
              </a:ext>
            </a:extLst>
          </a:blip>
          <a:srcRect b="6976"/>
          <a:stretch/>
        </p:blipFill>
        <p:spPr>
          <a:xfrm>
            <a:off x="877776" y="2065590"/>
            <a:ext cx="4876801" cy="27268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Yoshimura Module Control</a:t>
            </a:r>
            <a:endParaRPr/>
          </a:p>
        </p:txBody>
      </p:sp>
      <p:sp>
        <p:nvSpPr>
          <p:cNvPr id="313" name="Google Shape;313;p42"/>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pic>
        <p:nvPicPr>
          <p:cNvPr id="314" name="Google Shape;314;p4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27388" y="1735175"/>
            <a:ext cx="3052274" cy="3556324"/>
          </a:xfrm>
          <a:prstGeom prst="rect">
            <a:avLst/>
          </a:prstGeom>
          <a:noFill/>
          <a:ln>
            <a:noFill/>
          </a:ln>
        </p:spPr>
      </p:pic>
      <p:sp>
        <p:nvSpPr>
          <p:cNvPr id="315" name="Google Shape;315;p42"/>
          <p:cNvSpPr txBox="1">
            <a:spLocks noGrp="1"/>
          </p:cNvSpPr>
          <p:nvPr>
            <p:ph type="ftr" idx="11"/>
          </p:nvPr>
        </p:nvSpPr>
        <p:spPr>
          <a:xfrm>
            <a:off x="187775" y="5374113"/>
            <a:ext cx="6931500" cy="304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Joint Configuration (Santoso et al., Soft Robotics 2020) [7]</a:t>
            </a:r>
            <a:endParaRPr/>
          </a:p>
        </p:txBody>
      </p:sp>
      <p:pic>
        <p:nvPicPr>
          <p:cNvPr id="316" name="Google Shape;316;p42"/>
          <p:cNvPicPr preferRelativeResize="0"/>
          <p:nvPr/>
        </p:nvPicPr>
        <p:blipFill rotWithShape="1">
          <a:blip r:embed="rId4" cstate="email">
            <a:alphaModFix/>
            <a:extLst>
              <a:ext uri="{28A0092B-C50C-407E-A947-70E740481C1C}">
                <a14:useLocalDpi xmlns:a14="http://schemas.microsoft.com/office/drawing/2010/main"/>
              </a:ext>
            </a:extLst>
          </a:blip>
          <a:srcRect t="3110" r="26831"/>
          <a:stretch/>
        </p:blipFill>
        <p:spPr>
          <a:xfrm rot="5400000">
            <a:off x="6782225" y="2091575"/>
            <a:ext cx="4467701" cy="3332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3"/>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Navigation and Steering</a:t>
            </a:r>
            <a:endParaRPr/>
          </a:p>
        </p:txBody>
      </p:sp>
      <p:sp>
        <p:nvSpPr>
          <p:cNvPr id="323" name="Google Shape;323;p43"/>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p>
        </p:txBody>
      </p:sp>
      <p:pic>
        <p:nvPicPr>
          <p:cNvPr id="324" name="Google Shape;324;p43"/>
          <p:cNvPicPr preferRelativeResize="0"/>
          <p:nvPr/>
        </p:nvPicPr>
        <p:blipFill rotWithShape="1">
          <a:blip r:embed="rId3" cstate="email">
            <a:alphaModFix/>
            <a:extLst>
              <a:ext uri="{28A0092B-C50C-407E-A947-70E740481C1C}">
                <a14:useLocalDpi xmlns:a14="http://schemas.microsoft.com/office/drawing/2010/main"/>
              </a:ext>
            </a:extLst>
          </a:blip>
          <a:srcRect l="2360" r="2474"/>
          <a:stretch/>
        </p:blipFill>
        <p:spPr>
          <a:xfrm>
            <a:off x="2319959" y="1524000"/>
            <a:ext cx="7552078" cy="446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US"/>
              <a:t>Presentation Outline</a:t>
            </a:r>
            <a:endParaRPr/>
          </a:p>
        </p:txBody>
      </p:sp>
      <p:sp>
        <p:nvSpPr>
          <p:cNvPr id="153" name="Google Shape;153;p26"/>
          <p:cNvSpPr txBox="1">
            <a:spLocks noGrp="1"/>
          </p:cNvSpPr>
          <p:nvPr>
            <p:ph type="body" idx="1"/>
          </p:nvPr>
        </p:nvSpPr>
        <p:spPr>
          <a:xfrm>
            <a:off x="609600" y="1739475"/>
            <a:ext cx="10972800" cy="4648200"/>
          </a:xfrm>
          <a:prstGeom prst="rect">
            <a:avLst/>
          </a:prstGeom>
          <a:noFill/>
          <a:ln>
            <a:noFill/>
          </a:ln>
        </p:spPr>
        <p:txBody>
          <a:bodyPr spcFirstLastPara="1" wrap="square" lIns="91425" tIns="45700" rIns="91425" bIns="45700" anchor="t" anchorCtr="0">
            <a:normAutofit/>
          </a:bodyPr>
          <a:lstStyle/>
          <a:p>
            <a:pPr marL="274320" lvl="0" indent="-274320" algn="l" rtl="0">
              <a:lnSpc>
                <a:spcPct val="115000"/>
              </a:lnSpc>
              <a:spcBef>
                <a:spcPts val="0"/>
              </a:spcBef>
              <a:spcAft>
                <a:spcPts val="0"/>
              </a:spcAft>
              <a:buSzPts val="2400"/>
              <a:buChar char="•"/>
            </a:pPr>
            <a:r>
              <a:rPr lang="en-US"/>
              <a:t>Background &amp; Motivation</a:t>
            </a:r>
            <a:endParaRPr/>
          </a:p>
          <a:p>
            <a:pPr marL="274320" lvl="0" indent="-274320" algn="l" rtl="0">
              <a:lnSpc>
                <a:spcPct val="115000"/>
              </a:lnSpc>
              <a:spcBef>
                <a:spcPts val="0"/>
              </a:spcBef>
              <a:spcAft>
                <a:spcPts val="0"/>
              </a:spcAft>
              <a:buSzPts val="2400"/>
              <a:buChar char="•"/>
            </a:pPr>
            <a:r>
              <a:rPr lang="en-US"/>
              <a:t>Project Objectives</a:t>
            </a:r>
            <a:endParaRPr/>
          </a:p>
          <a:p>
            <a:pPr marL="274320" lvl="0" indent="-236220" algn="l" rtl="0">
              <a:lnSpc>
                <a:spcPct val="115000"/>
              </a:lnSpc>
              <a:spcBef>
                <a:spcPts val="0"/>
              </a:spcBef>
              <a:spcAft>
                <a:spcPts val="0"/>
              </a:spcAft>
              <a:buSzPts val="1800"/>
              <a:buChar char="•"/>
            </a:pPr>
            <a:r>
              <a:rPr lang="en-US"/>
              <a:t>Mechanical System Design</a:t>
            </a:r>
            <a:endParaRPr/>
          </a:p>
          <a:p>
            <a:pPr marL="274320" lvl="0" indent="-274320" algn="l" rtl="0">
              <a:lnSpc>
                <a:spcPct val="115000"/>
              </a:lnSpc>
              <a:spcBef>
                <a:spcPts val="0"/>
              </a:spcBef>
              <a:spcAft>
                <a:spcPts val="0"/>
              </a:spcAft>
              <a:buSzPts val="2400"/>
              <a:buChar char="•"/>
            </a:pPr>
            <a:r>
              <a:rPr lang="en-US"/>
              <a:t>Control System Design</a:t>
            </a:r>
            <a:endParaRPr/>
          </a:p>
          <a:p>
            <a:pPr marL="274320" lvl="0" indent="-236220" algn="l" rtl="0">
              <a:lnSpc>
                <a:spcPct val="115000"/>
              </a:lnSpc>
              <a:spcBef>
                <a:spcPts val="0"/>
              </a:spcBef>
              <a:spcAft>
                <a:spcPts val="0"/>
              </a:spcAft>
              <a:buSzPts val="1800"/>
              <a:buChar char="•"/>
            </a:pPr>
            <a:r>
              <a:rPr lang="en-US"/>
              <a:t>Electrical Architecture</a:t>
            </a:r>
            <a:endParaRPr/>
          </a:p>
          <a:p>
            <a:pPr marL="274320" lvl="0" indent="-274320" algn="l" rtl="0">
              <a:lnSpc>
                <a:spcPct val="115000"/>
              </a:lnSpc>
              <a:spcBef>
                <a:spcPts val="0"/>
              </a:spcBef>
              <a:spcAft>
                <a:spcPts val="0"/>
              </a:spcAft>
              <a:buSzPts val="2400"/>
              <a:buChar char="•"/>
            </a:pPr>
            <a:r>
              <a:rPr lang="en-US"/>
              <a:t>Results and Conclusion</a:t>
            </a:r>
            <a:endParaRPr/>
          </a:p>
          <a:p>
            <a:pPr marL="274320" lvl="0" indent="-274320" algn="l" rtl="0">
              <a:lnSpc>
                <a:spcPct val="115000"/>
              </a:lnSpc>
              <a:spcBef>
                <a:spcPts val="0"/>
              </a:spcBef>
              <a:spcAft>
                <a:spcPts val="0"/>
              </a:spcAft>
              <a:buSzPts val="2400"/>
              <a:buChar char="•"/>
            </a:pPr>
            <a:r>
              <a:rPr lang="en-US"/>
              <a:t>Acknowledgements</a:t>
            </a:r>
            <a:endParaRPr/>
          </a:p>
          <a:p>
            <a:pPr marL="274320" lvl="0" indent="0" algn="l" rtl="0">
              <a:lnSpc>
                <a:spcPct val="115000"/>
              </a:lnSpc>
              <a:spcBef>
                <a:spcPts val="0"/>
              </a:spcBef>
              <a:spcAft>
                <a:spcPts val="0"/>
              </a:spcAft>
              <a:buNone/>
            </a:pPr>
            <a:endParaRPr/>
          </a:p>
        </p:txBody>
      </p:sp>
      <p:sp>
        <p:nvSpPr>
          <p:cNvPr id="154" name="Google Shape;154;p26"/>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a:t>
            </a:fld>
            <a:endParaRPr/>
          </a:p>
        </p:txBody>
      </p:sp>
      <p:pic>
        <p:nvPicPr>
          <p:cNvPr id="155" name="Google Shape;155;p2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856150" y="1421025"/>
            <a:ext cx="5079593" cy="4751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4"/>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Navigation and Steering</a:t>
            </a:r>
            <a:endParaRPr/>
          </a:p>
        </p:txBody>
      </p:sp>
      <p:sp>
        <p:nvSpPr>
          <p:cNvPr id="331" name="Google Shape;331;p44"/>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20</a:t>
            </a:fld>
            <a:endParaRPr/>
          </a:p>
        </p:txBody>
      </p:sp>
      <p:pic>
        <p:nvPicPr>
          <p:cNvPr id="332" name="Google Shape;332;p44"/>
          <p:cNvPicPr preferRelativeResize="0"/>
          <p:nvPr/>
        </p:nvPicPr>
        <p:blipFill rotWithShape="1">
          <a:blip r:embed="rId3" cstate="email">
            <a:alphaModFix/>
            <a:extLst>
              <a:ext uri="{28A0092B-C50C-407E-A947-70E740481C1C}">
                <a14:useLocalDpi xmlns:a14="http://schemas.microsoft.com/office/drawing/2010/main"/>
              </a:ext>
            </a:extLst>
          </a:blip>
          <a:srcRect t="3121" b="3985"/>
          <a:stretch/>
        </p:blipFill>
        <p:spPr>
          <a:xfrm>
            <a:off x="146788" y="1980950"/>
            <a:ext cx="5787526" cy="3024125"/>
          </a:xfrm>
          <a:prstGeom prst="rect">
            <a:avLst/>
          </a:prstGeom>
          <a:noFill/>
          <a:ln>
            <a:noFill/>
          </a:ln>
        </p:spPr>
      </p:pic>
      <p:pic>
        <p:nvPicPr>
          <p:cNvPr id="333" name="Google Shape;333;p44"/>
          <p:cNvPicPr preferRelativeResize="0"/>
          <p:nvPr/>
        </p:nvPicPr>
        <p:blipFill rotWithShape="1">
          <a:blip r:embed="rId4" cstate="email">
            <a:alphaModFix/>
            <a:extLst>
              <a:ext uri="{28A0092B-C50C-407E-A947-70E740481C1C}">
                <a14:useLocalDpi xmlns:a14="http://schemas.microsoft.com/office/drawing/2010/main"/>
              </a:ext>
            </a:extLst>
          </a:blip>
          <a:srcRect t="3121" b="3985"/>
          <a:stretch/>
        </p:blipFill>
        <p:spPr>
          <a:xfrm>
            <a:off x="6257638" y="1980950"/>
            <a:ext cx="5787526" cy="3024125"/>
          </a:xfrm>
          <a:prstGeom prst="rect">
            <a:avLst/>
          </a:prstGeom>
          <a:noFill/>
          <a:ln>
            <a:noFill/>
          </a:ln>
        </p:spPr>
      </p:pic>
      <p:sp>
        <p:nvSpPr>
          <p:cNvPr id="334" name="Google Shape;334;p44"/>
          <p:cNvSpPr txBox="1"/>
          <p:nvPr/>
        </p:nvSpPr>
        <p:spPr>
          <a:xfrm>
            <a:off x="145563" y="5158000"/>
            <a:ext cx="579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Verdana"/>
                <a:ea typeface="Verdana"/>
                <a:cs typeface="Verdana"/>
                <a:sym typeface="Verdana"/>
              </a:rPr>
              <a:t>Two-Wheeled Incline Test - 1.5x Speed</a:t>
            </a:r>
            <a:endParaRPr b="1">
              <a:latin typeface="Verdana"/>
              <a:ea typeface="Verdana"/>
              <a:cs typeface="Verdana"/>
              <a:sym typeface="Verdana"/>
            </a:endParaRPr>
          </a:p>
        </p:txBody>
      </p:sp>
      <p:sp>
        <p:nvSpPr>
          <p:cNvPr id="335" name="Google Shape;335;p44"/>
          <p:cNvSpPr txBox="1"/>
          <p:nvPr/>
        </p:nvSpPr>
        <p:spPr>
          <a:xfrm>
            <a:off x="6256413" y="5158000"/>
            <a:ext cx="579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Verdana"/>
                <a:ea typeface="Verdana"/>
                <a:cs typeface="Verdana"/>
                <a:sym typeface="Verdana"/>
              </a:rPr>
              <a:t>One-Wheeled Incline Test - 1.5x Speed</a:t>
            </a:r>
            <a:endParaRPr b="1">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Pipe Navigation</a:t>
            </a:r>
            <a:endParaRPr/>
          </a:p>
        </p:txBody>
      </p:sp>
      <p:sp>
        <p:nvSpPr>
          <p:cNvPr id="342" name="Google Shape;342;p45"/>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pic>
        <p:nvPicPr>
          <p:cNvPr id="343" name="Google Shape;343;p45"/>
          <p:cNvPicPr preferRelativeResize="0"/>
          <p:nvPr/>
        </p:nvPicPr>
        <p:blipFill rotWithShape="1">
          <a:blip r:embed="rId3" cstate="email">
            <a:alphaModFix/>
            <a:extLst>
              <a:ext uri="{28A0092B-C50C-407E-A947-70E740481C1C}">
                <a14:useLocalDpi xmlns:a14="http://schemas.microsoft.com/office/drawing/2010/main"/>
              </a:ext>
            </a:extLst>
          </a:blip>
          <a:srcRect l="4113"/>
          <a:stretch/>
        </p:blipFill>
        <p:spPr>
          <a:xfrm rot="-5400000">
            <a:off x="3591825" y="2559100"/>
            <a:ext cx="5008350" cy="2938150"/>
          </a:xfrm>
          <a:prstGeom prst="rect">
            <a:avLst/>
          </a:prstGeom>
          <a:noFill/>
          <a:ln>
            <a:noFill/>
          </a:ln>
        </p:spPr>
      </p:pic>
      <p:pic>
        <p:nvPicPr>
          <p:cNvPr id="344" name="Google Shape;344;p45"/>
          <p:cNvPicPr preferRelativeResize="0"/>
          <p:nvPr/>
        </p:nvPicPr>
        <p:blipFill rotWithShape="1">
          <a:blip r:embed="rId4" cstate="email">
            <a:alphaModFix/>
            <a:extLst>
              <a:ext uri="{28A0092B-C50C-407E-A947-70E740481C1C}">
                <a14:useLocalDpi xmlns:a14="http://schemas.microsoft.com/office/drawing/2010/main"/>
              </a:ext>
            </a:extLst>
          </a:blip>
          <a:srcRect l="13785" t="9535"/>
          <a:stretch/>
        </p:blipFill>
        <p:spPr>
          <a:xfrm>
            <a:off x="723900" y="2386025"/>
            <a:ext cx="3046500" cy="2834850"/>
          </a:xfrm>
          <a:prstGeom prst="rect">
            <a:avLst/>
          </a:prstGeom>
          <a:noFill/>
          <a:ln>
            <a:noFill/>
          </a:ln>
        </p:spPr>
      </p:pic>
      <p:pic>
        <p:nvPicPr>
          <p:cNvPr id="345" name="Google Shape;345;p45"/>
          <p:cNvPicPr preferRelativeResize="0"/>
          <p:nvPr/>
        </p:nvPicPr>
        <p:blipFill rotWithShape="1">
          <a:blip r:embed="rId5" cstate="email">
            <a:alphaModFix/>
            <a:extLst>
              <a:ext uri="{28A0092B-C50C-407E-A947-70E740481C1C}">
                <a14:useLocalDpi xmlns:a14="http://schemas.microsoft.com/office/drawing/2010/main"/>
              </a:ext>
            </a:extLst>
          </a:blip>
          <a:srcRect l="22964" r="23516"/>
          <a:stretch/>
        </p:blipFill>
        <p:spPr>
          <a:xfrm>
            <a:off x="8508475" y="2257212"/>
            <a:ext cx="2938151" cy="30924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Fundamental Contributions</a:t>
            </a:r>
            <a:endParaRPr/>
          </a:p>
        </p:txBody>
      </p:sp>
      <p:sp>
        <p:nvSpPr>
          <p:cNvPr id="352" name="Google Shape;352;p46"/>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a:t>
            </a:fld>
            <a:endParaRPr/>
          </a:p>
        </p:txBody>
      </p:sp>
      <p:sp>
        <p:nvSpPr>
          <p:cNvPr id="353" name="Google Shape;353;p46"/>
          <p:cNvSpPr txBox="1">
            <a:spLocks noGrp="1"/>
          </p:cNvSpPr>
          <p:nvPr>
            <p:ph type="body" idx="4294967295"/>
          </p:nvPr>
        </p:nvSpPr>
        <p:spPr>
          <a:xfrm>
            <a:off x="811125" y="1442500"/>
            <a:ext cx="10771200" cy="639600"/>
          </a:xfrm>
          <a:prstGeom prst="rect">
            <a:avLst/>
          </a:prstGeom>
        </p:spPr>
        <p:txBody>
          <a:bodyPr spcFirstLastPara="1" wrap="square" lIns="91425" tIns="45700" rIns="91425" bIns="45700" anchor="t" anchorCtr="0">
            <a:noAutofit/>
          </a:bodyPr>
          <a:lstStyle/>
          <a:p>
            <a:pPr marL="0" lvl="0" indent="0" algn="ctr" rtl="0">
              <a:spcBef>
                <a:spcPts val="1200"/>
              </a:spcBef>
              <a:spcAft>
                <a:spcPts val="0"/>
              </a:spcAft>
              <a:buNone/>
            </a:pPr>
            <a:r>
              <a:rPr lang="en-US" sz="1900" b="1"/>
              <a:t>Goal: </a:t>
            </a:r>
            <a:r>
              <a:rPr lang="en-US" sz="1900"/>
              <a:t>Explore the capabilities of a soft robotic origami module in the inspection and exploration of pipe networks too small, expansive, or dangerous for humans.</a:t>
            </a:r>
            <a:endParaRPr sz="1900"/>
          </a:p>
          <a:p>
            <a:pPr marL="0" lvl="0" indent="0" algn="l" rtl="0">
              <a:spcBef>
                <a:spcPts val="1200"/>
              </a:spcBef>
              <a:spcAft>
                <a:spcPts val="0"/>
              </a:spcAft>
              <a:buNone/>
            </a:pPr>
            <a:endParaRPr sz="1700">
              <a:latin typeface="Maven Pro"/>
              <a:ea typeface="Maven Pro"/>
              <a:cs typeface="Maven Pro"/>
              <a:sym typeface="Maven Pro"/>
            </a:endParaRPr>
          </a:p>
          <a:p>
            <a:pPr marL="0" lvl="0" indent="0" algn="l" rtl="0">
              <a:spcBef>
                <a:spcPts val="1200"/>
              </a:spcBef>
              <a:spcAft>
                <a:spcPts val="0"/>
              </a:spcAft>
              <a:buNone/>
            </a:pPr>
            <a:endParaRPr sz="1700" b="1">
              <a:latin typeface="Maven Pro"/>
              <a:ea typeface="Maven Pro"/>
              <a:cs typeface="Maven Pro"/>
              <a:sym typeface="Maven Pro"/>
            </a:endParaRPr>
          </a:p>
          <a:p>
            <a:pPr marL="0" lvl="0" indent="0" algn="l" rtl="0">
              <a:spcBef>
                <a:spcPts val="1200"/>
              </a:spcBef>
              <a:spcAft>
                <a:spcPts val="0"/>
              </a:spcAft>
              <a:buNone/>
            </a:pPr>
            <a:endParaRPr sz="1700" b="1">
              <a:latin typeface="Maven Pro"/>
              <a:ea typeface="Maven Pro"/>
              <a:cs typeface="Maven Pro"/>
              <a:sym typeface="Maven Pro"/>
            </a:endParaRPr>
          </a:p>
        </p:txBody>
      </p:sp>
      <p:pic>
        <p:nvPicPr>
          <p:cNvPr id="354" name="Google Shape;354;p46"/>
          <p:cNvPicPr preferRelativeResize="0"/>
          <p:nvPr/>
        </p:nvPicPr>
        <p:blipFill rotWithShape="1">
          <a:blip r:embed="rId3" cstate="email">
            <a:alphaModFix/>
            <a:extLst>
              <a:ext uri="{28A0092B-C50C-407E-A947-70E740481C1C}">
                <a14:useLocalDpi xmlns:a14="http://schemas.microsoft.com/office/drawing/2010/main"/>
              </a:ext>
            </a:extLst>
          </a:blip>
          <a:srcRect l="10474" r="17784"/>
          <a:stretch/>
        </p:blipFill>
        <p:spPr>
          <a:xfrm>
            <a:off x="302575" y="2614100"/>
            <a:ext cx="3516900" cy="2757625"/>
          </a:xfrm>
          <a:prstGeom prst="rect">
            <a:avLst/>
          </a:prstGeom>
          <a:noFill/>
          <a:ln>
            <a:noFill/>
          </a:ln>
        </p:spPr>
      </p:pic>
      <p:pic>
        <p:nvPicPr>
          <p:cNvPr id="355" name="Google Shape;355;p46"/>
          <p:cNvPicPr preferRelativeResize="0"/>
          <p:nvPr/>
        </p:nvPicPr>
        <p:blipFill rotWithShape="1">
          <a:blip r:embed="rId4" cstate="email">
            <a:alphaModFix/>
            <a:extLst>
              <a:ext uri="{28A0092B-C50C-407E-A947-70E740481C1C}">
                <a14:useLocalDpi xmlns:a14="http://schemas.microsoft.com/office/drawing/2010/main"/>
              </a:ext>
            </a:extLst>
          </a:blip>
          <a:srcRect l="9161" t="10342" r="22161" b="12645"/>
          <a:stretch/>
        </p:blipFill>
        <p:spPr>
          <a:xfrm>
            <a:off x="4181974" y="2614100"/>
            <a:ext cx="4365285" cy="2757625"/>
          </a:xfrm>
          <a:prstGeom prst="rect">
            <a:avLst/>
          </a:prstGeom>
          <a:noFill/>
          <a:ln>
            <a:noFill/>
          </a:ln>
        </p:spPr>
      </p:pic>
      <p:pic>
        <p:nvPicPr>
          <p:cNvPr id="356" name="Google Shape;356;p46"/>
          <p:cNvPicPr preferRelativeResize="0"/>
          <p:nvPr/>
        </p:nvPicPr>
        <p:blipFill rotWithShape="1">
          <a:blip r:embed="rId5" cstate="email">
            <a:alphaModFix/>
            <a:extLst>
              <a:ext uri="{28A0092B-C50C-407E-A947-70E740481C1C}">
                <a14:useLocalDpi xmlns:a14="http://schemas.microsoft.com/office/drawing/2010/main"/>
              </a:ext>
            </a:extLst>
          </a:blip>
          <a:srcRect l="22964" r="23516"/>
          <a:stretch/>
        </p:blipFill>
        <p:spPr>
          <a:xfrm rot="5400000">
            <a:off x="8982138" y="2543075"/>
            <a:ext cx="2754900" cy="2899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5"/>
                                        </p:tgtEl>
                                        <p:attrNameLst>
                                          <p:attrName>style.visibility</p:attrName>
                                        </p:attrNameLst>
                                      </p:cBhvr>
                                      <p:to>
                                        <p:strVal val="visible"/>
                                      </p:to>
                                    </p:set>
                                    <p:animEffect transition="in" filter="fade">
                                      <p:cBhvr>
                                        <p:cTn id="12" dur="1000"/>
                                        <p:tgtEl>
                                          <p:spTgt spid="3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
                                        </p:tgtEl>
                                        <p:attrNameLst>
                                          <p:attrName>style.visibility</p:attrName>
                                        </p:attrNameLst>
                                      </p:cBhvr>
                                      <p:to>
                                        <p:strVal val="visible"/>
                                      </p:to>
                                    </p:set>
                                    <p:animEffect transition="in" filter="fade">
                                      <p:cBhvr>
                                        <p:cTn id="17" dur="10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Results and Conclusion</a:t>
            </a:r>
            <a:endParaRPr/>
          </a:p>
        </p:txBody>
      </p:sp>
      <p:graphicFrame>
        <p:nvGraphicFramePr>
          <p:cNvPr id="363" name="Google Shape;363;p47"/>
          <p:cNvGraphicFramePr/>
          <p:nvPr/>
        </p:nvGraphicFramePr>
        <p:xfrm>
          <a:off x="6041388" y="1681228"/>
          <a:ext cx="3000000" cy="3000000"/>
        </p:xfrm>
        <a:graphic>
          <a:graphicData uri="http://schemas.openxmlformats.org/drawingml/2006/table">
            <a:tbl>
              <a:tblPr firstRow="1" bandRow="1">
                <a:noFill/>
                <a:tableStyleId>{E6EA6DC9-28AA-422A-8BDA-A7017275DDD5}</a:tableStyleId>
              </a:tblPr>
              <a:tblGrid>
                <a:gridCol w="3112925">
                  <a:extLst>
                    <a:ext uri="{9D8B030D-6E8A-4147-A177-3AD203B41FA5}">
                      <a16:colId xmlns:a16="http://schemas.microsoft.com/office/drawing/2014/main" val="20000"/>
                    </a:ext>
                  </a:extLst>
                </a:gridCol>
                <a:gridCol w="1374275">
                  <a:extLst>
                    <a:ext uri="{9D8B030D-6E8A-4147-A177-3AD203B41FA5}">
                      <a16:colId xmlns:a16="http://schemas.microsoft.com/office/drawing/2014/main" val="20001"/>
                    </a:ext>
                  </a:extLst>
                </a:gridCol>
                <a:gridCol w="1400825">
                  <a:extLst>
                    <a:ext uri="{9D8B030D-6E8A-4147-A177-3AD203B41FA5}">
                      <a16:colId xmlns:a16="http://schemas.microsoft.com/office/drawing/2014/main" val="20002"/>
                    </a:ext>
                  </a:extLst>
                </a:gridCol>
              </a:tblGrid>
              <a:tr h="533675">
                <a:tc>
                  <a:txBody>
                    <a:bodyPr/>
                    <a:lstStyle/>
                    <a:p>
                      <a:pPr marL="0" marR="0" lvl="0" indent="0" algn="ctr" rtl="0">
                        <a:spcBef>
                          <a:spcPts val="0"/>
                        </a:spcBef>
                        <a:spcAft>
                          <a:spcPts val="0"/>
                        </a:spcAft>
                        <a:buNone/>
                      </a:pPr>
                      <a:r>
                        <a:rPr lang="en-US" sz="1800"/>
                        <a:t>Category</a:t>
                      </a:r>
                      <a:endParaRPr sz="1800"/>
                    </a:p>
                  </a:txBody>
                  <a:tcPr marL="89775" marR="89775" marT="44900" marB="44900" anchor="ctr"/>
                </a:tc>
                <a:tc>
                  <a:txBody>
                    <a:bodyPr/>
                    <a:lstStyle/>
                    <a:p>
                      <a:pPr marL="0" marR="0" lvl="0" indent="0" algn="ctr" rtl="0">
                        <a:spcBef>
                          <a:spcPts val="0"/>
                        </a:spcBef>
                        <a:spcAft>
                          <a:spcPts val="0"/>
                        </a:spcAft>
                        <a:buNone/>
                      </a:pPr>
                      <a:r>
                        <a:rPr lang="en-US" sz="1800"/>
                        <a:t>Value</a:t>
                      </a:r>
                      <a:endParaRPr/>
                    </a:p>
                  </a:txBody>
                  <a:tcPr marL="89775" marR="89775" marT="44900" marB="44900" anchor="ctr"/>
                </a:tc>
                <a:tc>
                  <a:txBody>
                    <a:bodyPr/>
                    <a:lstStyle/>
                    <a:p>
                      <a:pPr marL="0" marR="0" lvl="0" indent="0" algn="ctr" rtl="0">
                        <a:spcBef>
                          <a:spcPts val="0"/>
                        </a:spcBef>
                        <a:spcAft>
                          <a:spcPts val="0"/>
                        </a:spcAft>
                        <a:buNone/>
                      </a:pPr>
                      <a:r>
                        <a:rPr lang="en-US" sz="1800"/>
                        <a:t>Units</a:t>
                      </a:r>
                      <a:endParaRPr/>
                    </a:p>
                  </a:txBody>
                  <a:tcPr marL="89775" marR="89775" marT="44900" marB="44900" anchor="ctr"/>
                </a:tc>
                <a:extLst>
                  <a:ext uri="{0D108BD9-81ED-4DB2-BD59-A6C34878D82A}">
                    <a16:rowId xmlns:a16="http://schemas.microsoft.com/office/drawing/2014/main" val="10000"/>
                  </a:ext>
                </a:extLst>
              </a:tr>
              <a:tr h="533675">
                <a:tc>
                  <a:txBody>
                    <a:bodyPr/>
                    <a:lstStyle/>
                    <a:p>
                      <a:pPr marL="0" marR="0" lvl="0" indent="0" algn="ctr" rtl="0">
                        <a:spcBef>
                          <a:spcPts val="0"/>
                        </a:spcBef>
                        <a:spcAft>
                          <a:spcPts val="0"/>
                        </a:spcAft>
                        <a:buNone/>
                      </a:pPr>
                      <a:r>
                        <a:rPr lang="en-US" sz="1800"/>
                        <a:t>Weight</a:t>
                      </a:r>
                      <a:endParaRPr/>
                    </a:p>
                  </a:txBody>
                  <a:tcPr marL="89775" marR="89775" marT="44900" marB="44900" anchor="ctr"/>
                </a:tc>
                <a:tc>
                  <a:txBody>
                    <a:bodyPr/>
                    <a:lstStyle/>
                    <a:p>
                      <a:pPr marL="0" marR="0" lvl="0" indent="0" algn="ctr" rtl="0">
                        <a:spcBef>
                          <a:spcPts val="0"/>
                        </a:spcBef>
                        <a:spcAft>
                          <a:spcPts val="0"/>
                        </a:spcAft>
                        <a:buNone/>
                      </a:pPr>
                      <a:r>
                        <a:rPr lang="en-US" sz="1800"/>
                        <a:t>1.1</a:t>
                      </a:r>
                      <a:endParaRPr/>
                    </a:p>
                  </a:txBody>
                  <a:tcPr marL="89775" marR="89775" marT="44900" marB="44900" anchor="ctr"/>
                </a:tc>
                <a:tc>
                  <a:txBody>
                    <a:bodyPr/>
                    <a:lstStyle/>
                    <a:p>
                      <a:pPr marL="0" marR="0" lvl="0" indent="0" algn="ctr" rtl="0">
                        <a:spcBef>
                          <a:spcPts val="0"/>
                        </a:spcBef>
                        <a:spcAft>
                          <a:spcPts val="0"/>
                        </a:spcAft>
                        <a:buNone/>
                      </a:pPr>
                      <a:r>
                        <a:rPr lang="en-US" sz="1800"/>
                        <a:t>lbs</a:t>
                      </a:r>
                      <a:endParaRPr/>
                    </a:p>
                  </a:txBody>
                  <a:tcPr marL="89775" marR="89775" marT="44900" marB="44900" anchor="ctr"/>
                </a:tc>
                <a:extLst>
                  <a:ext uri="{0D108BD9-81ED-4DB2-BD59-A6C34878D82A}">
                    <a16:rowId xmlns:a16="http://schemas.microsoft.com/office/drawing/2014/main" val="10001"/>
                  </a:ext>
                </a:extLst>
              </a:tr>
              <a:tr h="638450">
                <a:tc>
                  <a:txBody>
                    <a:bodyPr/>
                    <a:lstStyle/>
                    <a:p>
                      <a:pPr marL="0" marR="0" lvl="0" indent="0" algn="ctr" rtl="0">
                        <a:lnSpc>
                          <a:spcPct val="100000"/>
                        </a:lnSpc>
                        <a:spcBef>
                          <a:spcPts val="0"/>
                        </a:spcBef>
                        <a:spcAft>
                          <a:spcPts val="0"/>
                        </a:spcAft>
                        <a:buClr>
                          <a:schemeClr val="dk1"/>
                        </a:buClr>
                        <a:buSzPts val="1800"/>
                        <a:buFont typeface="Verdana"/>
                        <a:buNone/>
                      </a:pPr>
                      <a:r>
                        <a:rPr lang="en-US" sz="1800"/>
                        <a:t>Yoshimura Module Length</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1.5-6.0</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in</a:t>
                      </a:r>
                      <a:endParaRPr/>
                    </a:p>
                  </a:txBody>
                  <a:tcPr marL="89775" marR="89775" marT="44900" marB="44900" anchor="ctr"/>
                </a:tc>
                <a:extLst>
                  <a:ext uri="{0D108BD9-81ED-4DB2-BD59-A6C34878D82A}">
                    <a16:rowId xmlns:a16="http://schemas.microsoft.com/office/drawing/2014/main" val="10002"/>
                  </a:ext>
                </a:extLst>
              </a:tr>
              <a:tr h="638450">
                <a:tc>
                  <a:txBody>
                    <a:bodyPr/>
                    <a:lstStyle/>
                    <a:p>
                      <a:pPr marL="0" marR="0" lvl="0" indent="0" algn="ctr" rtl="0">
                        <a:lnSpc>
                          <a:spcPct val="100000"/>
                        </a:lnSpc>
                        <a:spcBef>
                          <a:spcPts val="0"/>
                        </a:spcBef>
                        <a:spcAft>
                          <a:spcPts val="0"/>
                        </a:spcAft>
                        <a:buClr>
                          <a:schemeClr val="dk1"/>
                        </a:buClr>
                        <a:buSzPts val="1800"/>
                        <a:buFont typeface="Verdana"/>
                        <a:buNone/>
                      </a:pPr>
                      <a:r>
                        <a:rPr lang="en-US" sz="1800"/>
                        <a:t>Maximum Turning Radius</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85.8</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deg</a:t>
                      </a:r>
                      <a:endParaRPr/>
                    </a:p>
                  </a:txBody>
                  <a:tcPr marL="89775" marR="89775" marT="44900" marB="44900" anchor="ctr"/>
                </a:tc>
                <a:extLst>
                  <a:ext uri="{0D108BD9-81ED-4DB2-BD59-A6C34878D82A}">
                    <a16:rowId xmlns:a16="http://schemas.microsoft.com/office/drawing/2014/main" val="10003"/>
                  </a:ext>
                </a:extLst>
              </a:tr>
              <a:tr h="912750">
                <a:tc>
                  <a:txBody>
                    <a:bodyPr/>
                    <a:lstStyle/>
                    <a:p>
                      <a:pPr marL="0" marR="0" lvl="0" indent="0" algn="ctr" rtl="0">
                        <a:lnSpc>
                          <a:spcPct val="100000"/>
                        </a:lnSpc>
                        <a:spcBef>
                          <a:spcPts val="0"/>
                        </a:spcBef>
                        <a:spcAft>
                          <a:spcPts val="0"/>
                        </a:spcAft>
                        <a:buClr>
                          <a:schemeClr val="dk1"/>
                        </a:buClr>
                        <a:buSzPts val="1800"/>
                        <a:buFont typeface="Verdana"/>
                        <a:buNone/>
                      </a:pPr>
                      <a:r>
                        <a:rPr lang="en-US" sz="1800"/>
                        <a:t>Effective Diameter Range</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3.6-5.2</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in</a:t>
                      </a:r>
                      <a:endParaRPr/>
                    </a:p>
                  </a:txBody>
                  <a:tcPr marL="89775" marR="89775" marT="44900" marB="44900" anchor="ctr"/>
                </a:tc>
                <a:extLst>
                  <a:ext uri="{0D108BD9-81ED-4DB2-BD59-A6C34878D82A}">
                    <a16:rowId xmlns:a16="http://schemas.microsoft.com/office/drawing/2014/main" val="10004"/>
                  </a:ext>
                </a:extLst>
              </a:tr>
              <a:tr h="638450">
                <a:tc>
                  <a:txBody>
                    <a:bodyPr/>
                    <a:lstStyle/>
                    <a:p>
                      <a:pPr marL="0" marR="0" lvl="0" indent="0" algn="ctr" rtl="0">
                        <a:lnSpc>
                          <a:spcPct val="100000"/>
                        </a:lnSpc>
                        <a:spcBef>
                          <a:spcPts val="0"/>
                        </a:spcBef>
                        <a:spcAft>
                          <a:spcPts val="0"/>
                        </a:spcAft>
                        <a:buNone/>
                      </a:pPr>
                      <a:r>
                        <a:rPr lang="en-US" sz="1800"/>
                        <a:t>Wheel Compression</a:t>
                      </a:r>
                      <a:endParaRPr sz="1800"/>
                    </a:p>
                  </a:txBody>
                  <a:tcPr marL="89775" marR="89775" marT="44900" marB="44900" anchor="ctr"/>
                </a:tc>
                <a:tc>
                  <a:txBody>
                    <a:bodyPr/>
                    <a:lstStyle/>
                    <a:p>
                      <a:pPr marL="0" marR="0" lvl="0" indent="0" algn="ctr" rtl="0">
                        <a:lnSpc>
                          <a:spcPct val="100000"/>
                        </a:lnSpc>
                        <a:spcBef>
                          <a:spcPts val="0"/>
                        </a:spcBef>
                        <a:spcAft>
                          <a:spcPts val="0"/>
                        </a:spcAft>
                        <a:buNone/>
                      </a:pPr>
                      <a:r>
                        <a:rPr lang="en-US" sz="1800"/>
                        <a:t>0.3</a:t>
                      </a:r>
                      <a:endParaRPr sz="1800"/>
                    </a:p>
                  </a:txBody>
                  <a:tcPr marL="89775" marR="89775" marT="44900" marB="44900" anchor="ctr"/>
                </a:tc>
                <a:tc>
                  <a:txBody>
                    <a:bodyPr/>
                    <a:lstStyle/>
                    <a:p>
                      <a:pPr marL="0" marR="0" lvl="0" indent="0" algn="ctr" rtl="0">
                        <a:lnSpc>
                          <a:spcPct val="100000"/>
                        </a:lnSpc>
                        <a:spcBef>
                          <a:spcPts val="0"/>
                        </a:spcBef>
                        <a:spcAft>
                          <a:spcPts val="0"/>
                        </a:spcAft>
                        <a:buNone/>
                      </a:pPr>
                      <a:r>
                        <a:rPr lang="en-US" sz="1800"/>
                        <a:t>in</a:t>
                      </a:r>
                      <a:endParaRPr sz="1800"/>
                    </a:p>
                  </a:txBody>
                  <a:tcPr marL="89775" marR="89775" marT="44900" marB="44900" anchor="ctr"/>
                </a:tc>
                <a:extLst>
                  <a:ext uri="{0D108BD9-81ED-4DB2-BD59-A6C34878D82A}">
                    <a16:rowId xmlns:a16="http://schemas.microsoft.com/office/drawing/2014/main" val="10005"/>
                  </a:ext>
                </a:extLst>
              </a:tr>
              <a:tr h="638450">
                <a:tc>
                  <a:txBody>
                    <a:bodyPr/>
                    <a:lstStyle/>
                    <a:p>
                      <a:pPr marL="0" marR="0" lvl="0" indent="0" algn="ctr" rtl="0">
                        <a:lnSpc>
                          <a:spcPct val="100000"/>
                        </a:lnSpc>
                        <a:spcBef>
                          <a:spcPts val="0"/>
                        </a:spcBef>
                        <a:spcAft>
                          <a:spcPts val="0"/>
                        </a:spcAft>
                        <a:buNone/>
                      </a:pPr>
                      <a:r>
                        <a:rPr lang="en-US" sz="1800"/>
                        <a:t>Maximum Speed</a:t>
                      </a:r>
                      <a:endParaRPr sz="1800"/>
                    </a:p>
                  </a:txBody>
                  <a:tcPr marL="89775" marR="89775" marT="44900" marB="44900" anchor="ctr"/>
                </a:tc>
                <a:tc>
                  <a:txBody>
                    <a:bodyPr/>
                    <a:lstStyle/>
                    <a:p>
                      <a:pPr marL="0" marR="0" lvl="0" indent="0" algn="ctr" rtl="0">
                        <a:lnSpc>
                          <a:spcPct val="100000"/>
                        </a:lnSpc>
                        <a:spcBef>
                          <a:spcPts val="0"/>
                        </a:spcBef>
                        <a:spcAft>
                          <a:spcPts val="0"/>
                        </a:spcAft>
                        <a:buNone/>
                      </a:pPr>
                      <a:r>
                        <a:rPr lang="en-US" sz="1800"/>
                        <a:t>6</a:t>
                      </a:r>
                      <a:endParaRPr sz="1800"/>
                    </a:p>
                  </a:txBody>
                  <a:tcPr marL="89775" marR="89775" marT="44900" marB="44900" anchor="ctr"/>
                </a:tc>
                <a:tc>
                  <a:txBody>
                    <a:bodyPr/>
                    <a:lstStyle/>
                    <a:p>
                      <a:pPr marL="0" marR="0" lvl="0" indent="0" algn="ctr" rtl="0">
                        <a:lnSpc>
                          <a:spcPct val="100000"/>
                        </a:lnSpc>
                        <a:spcBef>
                          <a:spcPts val="0"/>
                        </a:spcBef>
                        <a:spcAft>
                          <a:spcPts val="0"/>
                        </a:spcAft>
                        <a:buNone/>
                      </a:pPr>
                      <a:r>
                        <a:rPr lang="en-US" sz="1800"/>
                        <a:t>in/s</a:t>
                      </a:r>
                      <a:endParaRPr sz="1800"/>
                    </a:p>
                  </a:txBody>
                  <a:tcPr marL="89775" marR="89775" marT="44900" marB="44900" anchor="ctr"/>
                </a:tc>
                <a:extLst>
                  <a:ext uri="{0D108BD9-81ED-4DB2-BD59-A6C34878D82A}">
                    <a16:rowId xmlns:a16="http://schemas.microsoft.com/office/drawing/2014/main" val="10006"/>
                  </a:ext>
                </a:extLst>
              </a:tr>
            </a:tbl>
          </a:graphicData>
        </a:graphic>
      </p:graphicFrame>
      <p:sp>
        <p:nvSpPr>
          <p:cNvPr id="364" name="Google Shape;364;p47"/>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23</a:t>
            </a:fld>
            <a:endParaRPr/>
          </a:p>
        </p:txBody>
      </p:sp>
      <p:pic>
        <p:nvPicPr>
          <p:cNvPr id="365" name="Google Shape;365;p4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06499" y="1664563"/>
            <a:ext cx="5497251" cy="42231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
        <p:nvSpPr>
          <p:cNvPr id="372" name="Google Shape;372;p48"/>
          <p:cNvSpPr txBox="1">
            <a:spLocks noGrp="1"/>
          </p:cNvSpPr>
          <p:nvPr>
            <p:ph type="ctrTitle"/>
          </p:nvPr>
        </p:nvSpPr>
        <p:spPr>
          <a:xfrm>
            <a:off x="393900" y="22800"/>
            <a:ext cx="11404200" cy="112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Verdana"/>
              <a:buNone/>
            </a:pPr>
            <a:r>
              <a:rPr lang="en-US"/>
              <a:t>Dedication &amp; Acknowledgements</a:t>
            </a:r>
            <a:endParaRPr/>
          </a:p>
        </p:txBody>
      </p:sp>
      <p:sp>
        <p:nvSpPr>
          <p:cNvPr id="373" name="Google Shape;373;p48"/>
          <p:cNvSpPr txBox="1"/>
          <p:nvPr/>
        </p:nvSpPr>
        <p:spPr>
          <a:xfrm>
            <a:off x="258450" y="1967675"/>
            <a:ext cx="5541000" cy="481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200" b="1">
                <a:solidFill>
                  <a:schemeClr val="dk1"/>
                </a:solidFill>
                <a:latin typeface="Verdana"/>
                <a:ea typeface="Verdana"/>
                <a:cs typeface="Verdana"/>
                <a:sym typeface="Verdana"/>
              </a:rPr>
              <a:t>Special thanks to our advisor</a:t>
            </a:r>
            <a:r>
              <a:rPr lang="en-US" sz="2200">
                <a:solidFill>
                  <a:schemeClr val="dk1"/>
                </a:solidFill>
                <a:latin typeface="Verdana"/>
                <a:ea typeface="Verdana"/>
                <a:cs typeface="Verdana"/>
                <a:sym typeface="Verdana"/>
              </a:rPr>
              <a:t>:</a:t>
            </a:r>
            <a:endParaRPr sz="22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Professor Onal</a:t>
            </a:r>
            <a:endParaRPr sz="2000">
              <a:solidFill>
                <a:schemeClr val="dk1"/>
              </a:solidFill>
              <a:latin typeface="Verdana"/>
              <a:ea typeface="Verdana"/>
              <a:cs typeface="Verdana"/>
              <a:sym typeface="Verdana"/>
            </a:endParaRPr>
          </a:p>
          <a:p>
            <a:pPr marL="0" lvl="0" indent="0" algn="ctr" rtl="0">
              <a:lnSpc>
                <a:spcPct val="115000"/>
              </a:lnSpc>
              <a:spcBef>
                <a:spcPts val="0"/>
              </a:spcBef>
              <a:spcAft>
                <a:spcPts val="0"/>
              </a:spcAft>
              <a:buNone/>
            </a:pPr>
            <a:r>
              <a:rPr lang="en-US" sz="2200" b="1">
                <a:solidFill>
                  <a:schemeClr val="dk1"/>
                </a:solidFill>
                <a:latin typeface="Verdana"/>
                <a:ea typeface="Verdana"/>
                <a:cs typeface="Verdana"/>
                <a:sym typeface="Verdana"/>
              </a:rPr>
              <a:t>Additional thanks to: </a:t>
            </a:r>
            <a:endParaRPr sz="2200" b="1">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Professor Greg Lewin </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Professor Markus Nemitz</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Gabby Conard </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Dan Moyer</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Clr>
                <a:schemeClr val="dk2"/>
              </a:buClr>
              <a:buSzPts val="1100"/>
              <a:buFont typeface="Arial"/>
              <a:buNone/>
            </a:pPr>
            <a:r>
              <a:rPr lang="en-US" sz="2000">
                <a:solidFill>
                  <a:schemeClr val="dk1"/>
                </a:solidFill>
                <a:latin typeface="Verdana"/>
                <a:ea typeface="Verdana"/>
                <a:cs typeface="Verdana"/>
                <a:sym typeface="Verdana"/>
              </a:rPr>
              <a:t>Yinan Sun</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Yoni Weiner</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The OREO’d MQP team (Tyler Looney, Archie Milligan, Daniel Perno,</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Nathan Savard, Michael Scalise, Augustus Teran, Ryley Wheelock)</a:t>
            </a:r>
            <a:endParaRPr sz="1700">
              <a:solidFill>
                <a:schemeClr val="dk1"/>
              </a:solidFill>
              <a:latin typeface="Verdana"/>
              <a:ea typeface="Verdana"/>
              <a:cs typeface="Verdana"/>
              <a:sym typeface="Verdana"/>
            </a:endParaRPr>
          </a:p>
        </p:txBody>
      </p:sp>
      <p:sp>
        <p:nvSpPr>
          <p:cNvPr id="374" name="Google Shape;374;p48"/>
          <p:cNvSpPr txBox="1"/>
          <p:nvPr/>
        </p:nvSpPr>
        <p:spPr>
          <a:xfrm>
            <a:off x="446375" y="1055075"/>
            <a:ext cx="11136000" cy="91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2"/>
              </a:buClr>
              <a:buSzPts val="1100"/>
              <a:buFont typeface="Arial"/>
              <a:buNone/>
            </a:pPr>
            <a:r>
              <a:rPr lang="en-US" sz="2200" i="1">
                <a:solidFill>
                  <a:schemeClr val="dk1"/>
                </a:solidFill>
                <a:latin typeface="Verdana"/>
                <a:ea typeface="Verdana"/>
                <a:cs typeface="Verdana"/>
                <a:sym typeface="Verdana"/>
              </a:rPr>
              <a:t>We dedicate this Major Qualifying Project to Jiyang “Jeffrey” Wu, our third partner, who passed away in the summer of 2021.</a:t>
            </a:r>
            <a:endParaRPr i="1">
              <a:latin typeface="Verdana"/>
              <a:ea typeface="Verdana"/>
              <a:cs typeface="Verdana"/>
              <a:sym typeface="Verdana"/>
            </a:endParaRPr>
          </a:p>
        </p:txBody>
      </p:sp>
      <p:pic>
        <p:nvPicPr>
          <p:cNvPr id="375" name="Google Shape;375;p48"/>
          <p:cNvPicPr preferRelativeResize="0"/>
          <p:nvPr/>
        </p:nvPicPr>
        <p:blipFill>
          <a:blip r:embed="rId4">
            <a:alphaModFix/>
          </a:blip>
          <a:stretch>
            <a:fillRect/>
          </a:stretch>
        </p:blipFill>
        <p:spPr>
          <a:xfrm>
            <a:off x="7615450" y="2133600"/>
            <a:ext cx="4576550" cy="4724400"/>
          </a:xfrm>
          <a:prstGeom prst="rect">
            <a:avLst/>
          </a:prstGeom>
          <a:noFill/>
          <a:ln>
            <a:noFill/>
          </a:ln>
        </p:spPr>
      </p:pic>
      <p:sp>
        <p:nvSpPr>
          <p:cNvPr id="376" name="Google Shape;376;p48"/>
          <p:cNvSpPr txBox="1">
            <a:spLocks noGrp="1"/>
          </p:cNvSpPr>
          <p:nvPr>
            <p:ph type="ctrTitle"/>
          </p:nvPr>
        </p:nvSpPr>
        <p:spPr>
          <a:xfrm>
            <a:off x="7102775" y="3457350"/>
            <a:ext cx="4041900" cy="7080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1"/>
              </a:buClr>
              <a:buSzPts val="4000"/>
              <a:buFont typeface="Verdana"/>
              <a:buNone/>
            </a:pPr>
            <a:r>
              <a:rPr lang="en-US" sz="4000"/>
              <a:t>Questions?</a:t>
            </a:r>
            <a:endParaRPr sz="4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9"/>
          <p:cNvSpPr txBox="1">
            <a:spLocks noGrp="1"/>
          </p:cNvSpPr>
          <p:nvPr>
            <p:ph type="title"/>
          </p:nvPr>
        </p:nvSpPr>
        <p:spPr>
          <a:xfrm>
            <a:off x="609600" y="1275250"/>
            <a:ext cx="9144000" cy="757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4000"/>
              <a:buFont typeface="Verdana"/>
              <a:buNone/>
            </a:pPr>
            <a:r>
              <a:rPr lang="en-US"/>
              <a:t>Citations</a:t>
            </a:r>
            <a:endParaRPr/>
          </a:p>
        </p:txBody>
      </p:sp>
      <p:sp>
        <p:nvSpPr>
          <p:cNvPr id="383" name="Google Shape;383;p49"/>
          <p:cNvSpPr txBox="1">
            <a:spLocks noGrp="1"/>
          </p:cNvSpPr>
          <p:nvPr>
            <p:ph type="body" idx="1"/>
          </p:nvPr>
        </p:nvSpPr>
        <p:spPr>
          <a:xfrm>
            <a:off x="609600" y="2174850"/>
            <a:ext cx="11098500" cy="39051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5000"/>
              </a:lnSpc>
              <a:spcBef>
                <a:spcPts val="0"/>
              </a:spcBef>
              <a:spcAft>
                <a:spcPts val="0"/>
              </a:spcAft>
              <a:buSzPct val="100000"/>
              <a:buNone/>
            </a:pPr>
            <a:r>
              <a:rPr lang="en-US"/>
              <a:t>[1] “Video Borescope, 5.2mm Camera Head,” Grainger. </a:t>
            </a:r>
            <a:r>
              <a:rPr lang="en-US" u="sng">
                <a:solidFill>
                  <a:schemeClr val="hlink"/>
                </a:solidFill>
                <a:hlinkClick r:id="rId3"/>
              </a:rPr>
              <a:t>https://www.grainger.com/product/FLIR-Video-Borescope-60PT84</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[2] “DT340L Pipe Crawler Package,” Deep Trekker. </a:t>
            </a:r>
            <a:r>
              <a:rPr lang="en-US" u="sng">
                <a:solidFill>
                  <a:schemeClr val="hlink"/>
                </a:solidFill>
                <a:hlinkClick r:id="rId4"/>
              </a:rPr>
              <a:t>https://www.deeptrekker.com/shop/products/dt340l-pipe-crawler-package</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[3] G. Hunt and I. Ario, “Twist buckling and the foldable cylinder: An exercise in origami,” Int. J. Non-Linear Mech., vol. 40, pp. 833–843, Jul. 2005, doi: 10.1016/j.ijnonlinmec.2004.08.011.</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[4] Brian Heater, “GE’s worm robot sports roach-style whiskers to remove fat deposits from sewage pipes,” TechCrunch, Mar. 08, 2022. </a:t>
            </a:r>
            <a:r>
              <a:rPr lang="en-US" u="sng">
                <a:solidFill>
                  <a:schemeClr val="hlink"/>
                </a:solidFill>
                <a:hlinkClick r:id="rId5"/>
              </a:rPr>
              <a:t>https://techcrunch.com/2022/03/08/ges-worm-robot-sports-roach-style-whiskers-to-remove-fat-deposits-from-sewage-pipes/</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[5] 	J. Santoso, E. H. Skorina, M. Luo, R. Yan, and C. D. Onal, “Design and analysis of an origami continuum manipulation module with torsional strength,” in 2017 IEEE/RSJ International Conference on Intelligent Robots and Systems (IROS), Sep. 2017, pp. 2098–2104. doi: 10.1109/IROS.2017.8206027.</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[6] Y. Sun et al., “Salamanderbot: A soft-rigid composite continuum mobile robot to traverse complex environments,” in 2020 IEEE International Conference on Robotics and Automation (ICRA), May 2020, pp. 2953–2959. doi 10.1109/ICRA40945.2020.9196790.</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[7] Santoso, Junius, and Cagdas D. Onal. "An origami continuum robot capable of precise motion through torsionally stiff body and smooth inverse kinematics." Soft Robotics 8, no. 4 (2021): 371-386.</a:t>
            </a:r>
            <a:endParaRPr/>
          </a:p>
          <a:p>
            <a:pPr marL="0" lvl="0" indent="0" algn="l" rtl="0">
              <a:lnSpc>
                <a:spcPct val="95000"/>
              </a:lnSpc>
              <a:spcBef>
                <a:spcPts val="0"/>
              </a:spcBef>
              <a:spcAft>
                <a:spcPts val="0"/>
              </a:spcAft>
              <a:buSzPct val="100000"/>
              <a:buNone/>
            </a:pPr>
            <a:endParaRPr/>
          </a:p>
        </p:txBody>
      </p:sp>
      <p:sp>
        <p:nvSpPr>
          <p:cNvPr id="384" name="Google Shape;384;p49"/>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000"/>
              <a:buFont typeface="Verdana"/>
              <a:buNone/>
            </a:pPr>
            <a:r>
              <a:rPr lang="en-US"/>
              <a:t>Project Motivation</a:t>
            </a:r>
            <a:endParaRPr/>
          </a:p>
          <a:p>
            <a:pPr marL="0" lvl="0" indent="0" algn="l" rtl="0">
              <a:spcBef>
                <a:spcPts val="0"/>
              </a:spcBef>
              <a:spcAft>
                <a:spcPts val="0"/>
              </a:spcAft>
              <a:buClr>
                <a:schemeClr val="dk1"/>
              </a:buClr>
              <a:buSzPts val="4000"/>
              <a:buFont typeface="Verdana"/>
              <a:buNone/>
            </a:pPr>
            <a:r>
              <a:rPr lang="en-US"/>
              <a:t>&amp; Background</a:t>
            </a:r>
            <a:endParaRPr/>
          </a:p>
        </p:txBody>
      </p:sp>
      <p:pic>
        <p:nvPicPr>
          <p:cNvPr id="162" name="Google Shape;162;p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Project Motivations</a:t>
            </a:r>
            <a:endParaRPr/>
          </a:p>
        </p:txBody>
      </p:sp>
      <p:sp>
        <p:nvSpPr>
          <p:cNvPr id="169" name="Google Shape;169;p28"/>
          <p:cNvSpPr txBox="1">
            <a:spLocks noGrp="1"/>
          </p:cNvSpPr>
          <p:nvPr>
            <p:ph type="body" idx="1"/>
          </p:nvPr>
        </p:nvSpPr>
        <p:spPr>
          <a:xfrm>
            <a:off x="609600" y="1337750"/>
            <a:ext cx="4876800" cy="5444100"/>
          </a:xfrm>
          <a:prstGeom prst="rect">
            <a:avLst/>
          </a:prstGeom>
          <a:noFill/>
          <a:ln>
            <a:noFill/>
          </a:ln>
        </p:spPr>
        <p:txBody>
          <a:bodyPr spcFirstLastPara="1" wrap="square" lIns="91425" tIns="45700" rIns="91425" bIns="45700" anchor="t" anchorCtr="0">
            <a:normAutofit lnSpcReduction="10000"/>
          </a:bodyPr>
          <a:lstStyle/>
          <a:p>
            <a:pPr marL="274320" lvl="0" indent="-274320" algn="l" rtl="0">
              <a:lnSpc>
                <a:spcPct val="95000"/>
              </a:lnSpc>
              <a:spcBef>
                <a:spcPts val="0"/>
              </a:spcBef>
              <a:spcAft>
                <a:spcPts val="0"/>
              </a:spcAft>
              <a:buSzPts val="2400"/>
              <a:buChar char="•"/>
            </a:pPr>
            <a:r>
              <a:rPr lang="en-US"/>
              <a:t>Pipe systems are prone to fouling, cracks, and leaks</a:t>
            </a:r>
            <a:endParaRPr/>
          </a:p>
          <a:p>
            <a:pPr marL="800100" lvl="1" indent="-269875" algn="l" rtl="0">
              <a:lnSpc>
                <a:spcPct val="95000"/>
              </a:lnSpc>
              <a:spcBef>
                <a:spcPts val="0"/>
              </a:spcBef>
              <a:spcAft>
                <a:spcPts val="0"/>
              </a:spcAft>
              <a:buSzPts val="2000"/>
              <a:buChar char="─"/>
            </a:pPr>
            <a:r>
              <a:rPr lang="en-US"/>
              <a:t>Challenging for humans to explore entire pipe networks that span large areas</a:t>
            </a:r>
            <a:endParaRPr/>
          </a:p>
          <a:p>
            <a:pPr marL="80010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Current forms of remote pipe inspection are limited in their maneuverability</a:t>
            </a:r>
            <a:endParaRPr/>
          </a:p>
          <a:p>
            <a:pPr marL="800100" lvl="1" indent="-269875" algn="l" rtl="0">
              <a:lnSpc>
                <a:spcPct val="95000"/>
              </a:lnSpc>
              <a:spcBef>
                <a:spcPts val="0"/>
              </a:spcBef>
              <a:spcAft>
                <a:spcPts val="0"/>
              </a:spcAft>
              <a:buSzPts val="2000"/>
              <a:buChar char="─"/>
            </a:pPr>
            <a:r>
              <a:rPr lang="en-US"/>
              <a:t>Borescopes</a:t>
            </a:r>
            <a:endParaRPr/>
          </a:p>
          <a:p>
            <a:pPr marL="800100" lvl="1" indent="-269875" algn="l" rtl="0">
              <a:lnSpc>
                <a:spcPct val="95000"/>
              </a:lnSpc>
              <a:spcBef>
                <a:spcPts val="0"/>
              </a:spcBef>
              <a:spcAft>
                <a:spcPts val="0"/>
              </a:spcAft>
              <a:buSzPts val="2000"/>
              <a:buChar char="─"/>
            </a:pPr>
            <a:r>
              <a:rPr lang="en-US"/>
              <a:t>Crawlers</a:t>
            </a:r>
            <a:endParaRPr/>
          </a:p>
          <a:p>
            <a:pPr marL="800100" lvl="1" indent="-269875" algn="l" rtl="0">
              <a:lnSpc>
                <a:spcPct val="95000"/>
              </a:lnSpc>
              <a:spcBef>
                <a:spcPts val="0"/>
              </a:spcBef>
              <a:spcAft>
                <a:spcPts val="0"/>
              </a:spcAft>
              <a:buSzPts val="2000"/>
              <a:buChar char="─"/>
            </a:pPr>
            <a:r>
              <a:rPr lang="en-US"/>
              <a:t>Worms</a:t>
            </a:r>
            <a:endParaRPr/>
          </a:p>
          <a:p>
            <a:pPr marL="59436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Expensive and cannot be applied to smaller diameters</a:t>
            </a:r>
            <a:endParaRPr/>
          </a:p>
          <a:p>
            <a:pPr marL="27432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Tethering limits exploration</a:t>
            </a:r>
            <a:endParaRPr/>
          </a:p>
        </p:txBody>
      </p:sp>
      <p:sp>
        <p:nvSpPr>
          <p:cNvPr id="170" name="Google Shape;170;p28"/>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a:t>
            </a:fld>
            <a:endParaRPr/>
          </a:p>
        </p:txBody>
      </p:sp>
      <p:pic>
        <p:nvPicPr>
          <p:cNvPr id="171" name="Google Shape;171;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067538" y="1337751"/>
            <a:ext cx="2192509" cy="1422850"/>
          </a:xfrm>
          <a:prstGeom prst="rect">
            <a:avLst/>
          </a:prstGeom>
          <a:noFill/>
          <a:ln>
            <a:noFill/>
          </a:ln>
        </p:spPr>
      </p:pic>
      <p:pic>
        <p:nvPicPr>
          <p:cNvPr id="172" name="Google Shape;172;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538663" y="2760601"/>
            <a:ext cx="2730100" cy="1658576"/>
          </a:xfrm>
          <a:prstGeom prst="rect">
            <a:avLst/>
          </a:prstGeom>
          <a:noFill/>
          <a:ln>
            <a:noFill/>
          </a:ln>
        </p:spPr>
      </p:pic>
      <p:pic>
        <p:nvPicPr>
          <p:cNvPr id="173" name="Google Shape;173;p2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9623525" y="2742163"/>
            <a:ext cx="2380146" cy="1695450"/>
          </a:xfrm>
          <a:prstGeom prst="rect">
            <a:avLst/>
          </a:prstGeom>
          <a:noFill/>
          <a:ln>
            <a:noFill/>
          </a:ln>
        </p:spPr>
      </p:pic>
      <p:pic>
        <p:nvPicPr>
          <p:cNvPr id="174" name="Google Shape;174;p2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426625" y="4521650"/>
            <a:ext cx="3474349" cy="1563450"/>
          </a:xfrm>
          <a:prstGeom prst="rect">
            <a:avLst/>
          </a:prstGeom>
          <a:noFill/>
          <a:ln>
            <a:noFill/>
          </a:ln>
        </p:spPr>
      </p:pic>
      <p:sp>
        <p:nvSpPr>
          <p:cNvPr id="175" name="Google Shape;175;p28"/>
          <p:cNvSpPr txBox="1"/>
          <p:nvPr/>
        </p:nvSpPr>
        <p:spPr>
          <a:xfrm>
            <a:off x="5478400" y="6169125"/>
            <a:ext cx="7005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a:latin typeface="Verdana"/>
                <a:ea typeface="Verdana"/>
                <a:cs typeface="Verdana"/>
                <a:sym typeface="Verdana"/>
              </a:rPr>
              <a:t>Grainger Video Boroscope, Deep Trekker DT340, Pukyong Pipe Inspection Robot, GE Pipe-worm [1][2][3][4]</a:t>
            </a:r>
            <a:endParaRPr sz="900">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Background</a:t>
            </a:r>
            <a:endParaRPr/>
          </a:p>
        </p:txBody>
      </p:sp>
      <p:sp>
        <p:nvSpPr>
          <p:cNvPr id="182" name="Google Shape;182;p29"/>
          <p:cNvSpPr txBox="1">
            <a:spLocks noGrp="1"/>
          </p:cNvSpPr>
          <p:nvPr>
            <p:ph type="body" idx="1"/>
          </p:nvPr>
        </p:nvSpPr>
        <p:spPr>
          <a:xfrm>
            <a:off x="5165700" y="1822775"/>
            <a:ext cx="6416700" cy="4495800"/>
          </a:xfrm>
          <a:prstGeom prst="rect">
            <a:avLst/>
          </a:prstGeom>
          <a:noFill/>
          <a:ln>
            <a:noFill/>
          </a:ln>
        </p:spPr>
        <p:txBody>
          <a:bodyPr spcFirstLastPara="1" wrap="square" lIns="91425" tIns="45700" rIns="91425" bIns="45700" anchor="t" anchorCtr="0">
            <a:normAutofit/>
          </a:bodyPr>
          <a:lstStyle/>
          <a:p>
            <a:pPr marL="274320" lvl="0" indent="-274320" algn="l" rtl="0">
              <a:lnSpc>
                <a:spcPct val="95000"/>
              </a:lnSpc>
              <a:spcBef>
                <a:spcPts val="0"/>
              </a:spcBef>
              <a:spcAft>
                <a:spcPts val="0"/>
              </a:spcAft>
              <a:buSzPts val="2400"/>
              <a:buChar char="•"/>
            </a:pPr>
            <a:r>
              <a:rPr lang="en-US"/>
              <a:t>Origami is a tool to create desired mechanical behavior when rigid mechanisms are insufficient</a:t>
            </a:r>
            <a:endParaRPr/>
          </a:p>
          <a:p>
            <a:pPr marL="27432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Patterns produce varied behavior</a:t>
            </a:r>
            <a:endParaRPr/>
          </a:p>
          <a:p>
            <a:pPr marL="594360" lvl="1" indent="-274319" algn="l" rtl="0">
              <a:lnSpc>
                <a:spcPct val="95000"/>
              </a:lnSpc>
              <a:spcBef>
                <a:spcPts val="0"/>
              </a:spcBef>
              <a:spcAft>
                <a:spcPts val="0"/>
              </a:spcAft>
              <a:buSzPts val="2000"/>
              <a:buChar char="─"/>
            </a:pPr>
            <a:r>
              <a:rPr lang="en-US"/>
              <a:t>Yoshimura pattern - axial compression</a:t>
            </a:r>
            <a:endParaRPr/>
          </a:p>
          <a:p>
            <a:pPr marL="59436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Salamanderbot</a:t>
            </a:r>
            <a:endParaRPr/>
          </a:p>
          <a:p>
            <a:pPr marL="594360" lvl="1" indent="-274319" algn="l" rtl="0">
              <a:lnSpc>
                <a:spcPct val="95000"/>
              </a:lnSpc>
              <a:spcBef>
                <a:spcPts val="0"/>
              </a:spcBef>
              <a:spcAft>
                <a:spcPts val="0"/>
              </a:spcAft>
              <a:buSzPts val="2000"/>
              <a:buChar char="─"/>
            </a:pPr>
            <a:r>
              <a:rPr lang="en-US"/>
              <a:t>Applied Yoshimura pattern with thread and motors to compress the module, climbing sharp inclines and navigating through turns</a:t>
            </a:r>
            <a:endParaRPr/>
          </a:p>
          <a:p>
            <a:pPr marL="274320" lvl="0" indent="0" algn="l" rtl="0">
              <a:lnSpc>
                <a:spcPct val="95000"/>
              </a:lnSpc>
              <a:spcBef>
                <a:spcPts val="0"/>
              </a:spcBef>
              <a:spcAft>
                <a:spcPts val="0"/>
              </a:spcAft>
              <a:buNone/>
            </a:pPr>
            <a:endParaRPr/>
          </a:p>
        </p:txBody>
      </p:sp>
      <p:sp>
        <p:nvSpPr>
          <p:cNvPr id="183" name="Google Shape;183;p29"/>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a:t>
            </a:fld>
            <a:endParaRPr/>
          </a:p>
        </p:txBody>
      </p:sp>
      <p:sp>
        <p:nvSpPr>
          <p:cNvPr id="184" name="Google Shape;184;p29"/>
          <p:cNvSpPr txBox="1">
            <a:spLocks noGrp="1"/>
          </p:cNvSpPr>
          <p:nvPr>
            <p:ph type="ftr" idx="11"/>
          </p:nvPr>
        </p:nvSpPr>
        <p:spPr>
          <a:xfrm>
            <a:off x="699150" y="6331125"/>
            <a:ext cx="3047700" cy="507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400"/>
              <a:t>Salamanderbot (Sun et al., IEEE ICRA 2020) [6]</a:t>
            </a:r>
            <a:endParaRPr sz="1400"/>
          </a:p>
        </p:txBody>
      </p:sp>
      <p:pic>
        <p:nvPicPr>
          <p:cNvPr id="185" name="Google Shape;185;p29"/>
          <p:cNvPicPr preferRelativeResize="0"/>
          <p:nvPr/>
        </p:nvPicPr>
        <p:blipFill>
          <a:blip r:embed="rId3">
            <a:alphaModFix/>
          </a:blip>
          <a:stretch>
            <a:fillRect/>
          </a:stretch>
        </p:blipFill>
        <p:spPr>
          <a:xfrm>
            <a:off x="432300" y="1523988"/>
            <a:ext cx="3581400" cy="2105025"/>
          </a:xfrm>
          <a:prstGeom prst="rect">
            <a:avLst/>
          </a:prstGeom>
          <a:noFill/>
          <a:ln>
            <a:noFill/>
          </a:ln>
        </p:spPr>
      </p:pic>
      <p:pic>
        <p:nvPicPr>
          <p:cNvPr id="186" name="Google Shape;186;p2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63127" y="4136237"/>
            <a:ext cx="2319750" cy="2182350"/>
          </a:xfrm>
          <a:prstGeom prst="rect">
            <a:avLst/>
          </a:prstGeom>
          <a:noFill/>
          <a:ln>
            <a:noFill/>
          </a:ln>
        </p:spPr>
      </p:pic>
      <p:sp>
        <p:nvSpPr>
          <p:cNvPr id="187" name="Google Shape;187;p29"/>
          <p:cNvSpPr txBox="1">
            <a:spLocks noGrp="1"/>
          </p:cNvSpPr>
          <p:nvPr>
            <p:ph type="ftr" idx="11"/>
          </p:nvPr>
        </p:nvSpPr>
        <p:spPr>
          <a:xfrm>
            <a:off x="609600" y="3629025"/>
            <a:ext cx="3226800" cy="507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400"/>
              <a:t>Yoshimura Fold Pattern (Santoso et al., IEEE ROS 2017) [5]</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000"/>
              <a:buFont typeface="Verdana"/>
              <a:buNone/>
            </a:pPr>
            <a:r>
              <a:rPr lang="en-US"/>
              <a:t>Project Objectives</a:t>
            </a:r>
            <a:endParaRPr/>
          </a:p>
        </p:txBody>
      </p:sp>
      <p:pic>
        <p:nvPicPr>
          <p:cNvPr id="194" name="Google Shape;194;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Project Objectives</a:t>
            </a:r>
            <a:endParaRPr/>
          </a:p>
        </p:txBody>
      </p:sp>
      <p:sp>
        <p:nvSpPr>
          <p:cNvPr id="201" name="Google Shape;201;p31"/>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a:t>
            </a:fld>
            <a:endParaRPr/>
          </a:p>
        </p:txBody>
      </p:sp>
      <p:sp>
        <p:nvSpPr>
          <p:cNvPr id="202" name="Google Shape;202;p31"/>
          <p:cNvSpPr txBox="1">
            <a:spLocks noGrp="1"/>
          </p:cNvSpPr>
          <p:nvPr>
            <p:ph type="body" idx="4294967295"/>
          </p:nvPr>
        </p:nvSpPr>
        <p:spPr>
          <a:xfrm>
            <a:off x="811125" y="1442500"/>
            <a:ext cx="10771200" cy="639600"/>
          </a:xfrm>
          <a:prstGeom prst="rect">
            <a:avLst/>
          </a:prstGeom>
        </p:spPr>
        <p:txBody>
          <a:bodyPr spcFirstLastPara="1" wrap="square" lIns="91425" tIns="45700" rIns="91425" bIns="45700" anchor="t" anchorCtr="0">
            <a:noAutofit/>
          </a:bodyPr>
          <a:lstStyle/>
          <a:p>
            <a:pPr marL="0" lvl="0" indent="0" algn="ctr" rtl="0">
              <a:spcBef>
                <a:spcPts val="1200"/>
              </a:spcBef>
              <a:spcAft>
                <a:spcPts val="0"/>
              </a:spcAft>
              <a:buNone/>
            </a:pPr>
            <a:r>
              <a:rPr lang="en-US" sz="1900" b="1"/>
              <a:t>Goal: </a:t>
            </a:r>
            <a:r>
              <a:rPr lang="en-US" sz="1900"/>
              <a:t>Explore the capabilities of a soft robotic origami module in the inspection and exploration of pipe networks too small, expansive, or dangerous for humans.</a:t>
            </a:r>
            <a:endParaRPr sz="1900"/>
          </a:p>
          <a:p>
            <a:pPr marL="0" lvl="0" indent="0" algn="l" rtl="0">
              <a:spcBef>
                <a:spcPts val="1200"/>
              </a:spcBef>
              <a:spcAft>
                <a:spcPts val="0"/>
              </a:spcAft>
              <a:buNone/>
            </a:pPr>
            <a:endParaRPr sz="1700">
              <a:latin typeface="Maven Pro"/>
              <a:ea typeface="Maven Pro"/>
              <a:cs typeface="Maven Pro"/>
              <a:sym typeface="Maven Pro"/>
            </a:endParaRPr>
          </a:p>
          <a:p>
            <a:pPr marL="0" lvl="0" indent="0" algn="l" rtl="0">
              <a:spcBef>
                <a:spcPts val="1200"/>
              </a:spcBef>
              <a:spcAft>
                <a:spcPts val="0"/>
              </a:spcAft>
              <a:buNone/>
            </a:pPr>
            <a:endParaRPr sz="1700" b="1">
              <a:latin typeface="Maven Pro"/>
              <a:ea typeface="Maven Pro"/>
              <a:cs typeface="Maven Pro"/>
              <a:sym typeface="Maven Pro"/>
            </a:endParaRPr>
          </a:p>
          <a:p>
            <a:pPr marL="0" lvl="0" indent="0" algn="l" rtl="0">
              <a:spcBef>
                <a:spcPts val="1200"/>
              </a:spcBef>
              <a:spcAft>
                <a:spcPts val="0"/>
              </a:spcAft>
              <a:buNone/>
            </a:pPr>
            <a:endParaRPr sz="1700" b="1">
              <a:latin typeface="Maven Pro"/>
              <a:ea typeface="Maven Pro"/>
              <a:cs typeface="Maven Pro"/>
              <a:sym typeface="Maven Pro"/>
            </a:endParaRPr>
          </a:p>
        </p:txBody>
      </p:sp>
      <p:pic>
        <p:nvPicPr>
          <p:cNvPr id="203" name="Google Shape;203;p31"/>
          <p:cNvPicPr preferRelativeResize="0"/>
          <p:nvPr/>
        </p:nvPicPr>
        <p:blipFill>
          <a:blip r:embed="rId3">
            <a:alphaModFix/>
          </a:blip>
          <a:stretch>
            <a:fillRect/>
          </a:stretch>
        </p:blipFill>
        <p:spPr>
          <a:xfrm>
            <a:off x="1698125" y="2233888"/>
            <a:ext cx="1714500" cy="1857375"/>
          </a:xfrm>
          <a:prstGeom prst="rect">
            <a:avLst/>
          </a:prstGeom>
          <a:noFill/>
          <a:ln>
            <a:noFill/>
          </a:ln>
        </p:spPr>
      </p:pic>
      <p:pic>
        <p:nvPicPr>
          <p:cNvPr id="204" name="Google Shape;204;p31"/>
          <p:cNvPicPr preferRelativeResize="0"/>
          <p:nvPr/>
        </p:nvPicPr>
        <p:blipFill>
          <a:blip r:embed="rId4">
            <a:alphaModFix/>
          </a:blip>
          <a:stretch>
            <a:fillRect/>
          </a:stretch>
        </p:blipFill>
        <p:spPr>
          <a:xfrm>
            <a:off x="5082325" y="2176736"/>
            <a:ext cx="2074975" cy="1971675"/>
          </a:xfrm>
          <a:prstGeom prst="rect">
            <a:avLst/>
          </a:prstGeom>
          <a:noFill/>
          <a:ln>
            <a:noFill/>
          </a:ln>
        </p:spPr>
      </p:pic>
      <p:pic>
        <p:nvPicPr>
          <p:cNvPr id="205" name="Google Shape;205;p31"/>
          <p:cNvPicPr preferRelativeResize="0"/>
          <p:nvPr/>
        </p:nvPicPr>
        <p:blipFill rotWithShape="1">
          <a:blip r:embed="rId5" cstate="email">
            <a:alphaModFix/>
            <a:extLst>
              <a:ext uri="{28A0092B-C50C-407E-A947-70E740481C1C}">
                <a14:useLocalDpi xmlns:a14="http://schemas.microsoft.com/office/drawing/2010/main"/>
              </a:ext>
            </a:extLst>
          </a:blip>
          <a:srcRect t="14125" b="5797"/>
          <a:stretch/>
        </p:blipFill>
        <p:spPr>
          <a:xfrm>
            <a:off x="8827000" y="2373125"/>
            <a:ext cx="1619250" cy="1578900"/>
          </a:xfrm>
          <a:prstGeom prst="rect">
            <a:avLst/>
          </a:prstGeom>
          <a:noFill/>
          <a:ln>
            <a:noFill/>
          </a:ln>
        </p:spPr>
      </p:pic>
      <p:pic>
        <p:nvPicPr>
          <p:cNvPr id="206" name="Google Shape;206;p31"/>
          <p:cNvPicPr preferRelativeResize="0"/>
          <p:nvPr/>
        </p:nvPicPr>
        <p:blipFill rotWithShape="1">
          <a:blip r:embed="rId6" cstate="email">
            <a:alphaModFix/>
            <a:extLst>
              <a:ext uri="{28A0092B-C50C-407E-A947-70E740481C1C}">
                <a14:useLocalDpi xmlns:a14="http://schemas.microsoft.com/office/drawing/2010/main"/>
              </a:ext>
            </a:extLst>
          </a:blip>
          <a:srcRect l="10474" r="17784"/>
          <a:stretch/>
        </p:blipFill>
        <p:spPr>
          <a:xfrm>
            <a:off x="1298100" y="4243075"/>
            <a:ext cx="2514557" cy="1971675"/>
          </a:xfrm>
          <a:prstGeom prst="rect">
            <a:avLst/>
          </a:prstGeom>
          <a:noFill/>
          <a:ln>
            <a:noFill/>
          </a:ln>
        </p:spPr>
      </p:pic>
      <p:pic>
        <p:nvPicPr>
          <p:cNvPr id="207" name="Google Shape;207;p31"/>
          <p:cNvPicPr preferRelativeResize="0"/>
          <p:nvPr/>
        </p:nvPicPr>
        <p:blipFill rotWithShape="1">
          <a:blip r:embed="rId7" cstate="email">
            <a:alphaModFix/>
            <a:extLst>
              <a:ext uri="{28A0092B-C50C-407E-A947-70E740481C1C}">
                <a14:useLocalDpi xmlns:a14="http://schemas.microsoft.com/office/drawing/2010/main"/>
              </a:ext>
            </a:extLst>
          </a:blip>
          <a:srcRect l="9161" t="10342" r="22161" b="12645"/>
          <a:stretch/>
        </p:blipFill>
        <p:spPr>
          <a:xfrm>
            <a:off x="4611163" y="4421075"/>
            <a:ext cx="2969674" cy="1875975"/>
          </a:xfrm>
          <a:prstGeom prst="rect">
            <a:avLst/>
          </a:prstGeom>
          <a:noFill/>
          <a:ln>
            <a:noFill/>
          </a:ln>
        </p:spPr>
      </p:pic>
      <p:pic>
        <p:nvPicPr>
          <p:cNvPr id="208" name="Google Shape;208;p31"/>
          <p:cNvPicPr preferRelativeResize="0"/>
          <p:nvPr/>
        </p:nvPicPr>
        <p:blipFill rotWithShape="1">
          <a:blip r:embed="rId8" cstate="email">
            <a:alphaModFix/>
            <a:extLst>
              <a:ext uri="{28A0092B-C50C-407E-A947-70E740481C1C}">
                <a14:useLocalDpi xmlns:a14="http://schemas.microsoft.com/office/drawing/2010/main"/>
              </a:ext>
            </a:extLst>
          </a:blip>
          <a:srcRect l="22964" r="23516"/>
          <a:stretch/>
        </p:blipFill>
        <p:spPr>
          <a:xfrm rot="5400000">
            <a:off x="8555789" y="4186265"/>
            <a:ext cx="2161675" cy="2275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800"/>
                                        <p:tgtEl>
                                          <p:spTgt spid="2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fade">
                                      <p:cBhvr>
                                        <p:cTn id="17"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000"/>
              <a:buFont typeface="Verdana"/>
              <a:buNone/>
            </a:pPr>
            <a:r>
              <a:rPr lang="en-US"/>
              <a:t>Mechanical Design</a:t>
            </a:r>
            <a:endParaRPr/>
          </a:p>
        </p:txBody>
      </p:sp>
      <p:pic>
        <p:nvPicPr>
          <p:cNvPr id="215" name="Google Shape;215;p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Yoshimura Crease Pattern</a:t>
            </a:r>
            <a:endParaRPr/>
          </a:p>
        </p:txBody>
      </p:sp>
      <p:sp>
        <p:nvSpPr>
          <p:cNvPr id="222" name="Google Shape;222;p33"/>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pic>
        <p:nvPicPr>
          <p:cNvPr id="223" name="Google Shape;223;p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84600" y="1602470"/>
            <a:ext cx="3272900" cy="4569718"/>
          </a:xfrm>
          <a:prstGeom prst="rect">
            <a:avLst/>
          </a:prstGeom>
          <a:noFill/>
          <a:ln>
            <a:noFill/>
          </a:ln>
        </p:spPr>
      </p:pic>
      <p:pic>
        <p:nvPicPr>
          <p:cNvPr id="224" name="Google Shape;224;p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5400000">
            <a:off x="7024137" y="2150975"/>
            <a:ext cx="3237225" cy="4569725"/>
          </a:xfrm>
          <a:prstGeom prst="rect">
            <a:avLst/>
          </a:prstGeom>
          <a:noFill/>
          <a:ln>
            <a:noFill/>
          </a:ln>
        </p:spPr>
      </p:pic>
      <p:sp>
        <p:nvSpPr>
          <p:cNvPr id="225" name="Google Shape;225;p33"/>
          <p:cNvSpPr txBox="1"/>
          <p:nvPr/>
        </p:nvSpPr>
        <p:spPr>
          <a:xfrm>
            <a:off x="6114350" y="1484725"/>
            <a:ext cx="50568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solidFill>
                  <a:schemeClr val="dk1"/>
                </a:solidFill>
                <a:latin typeface="Verdana"/>
                <a:ea typeface="Verdana"/>
                <a:cs typeface="Verdana"/>
                <a:sym typeface="Verdana"/>
              </a:rPr>
              <a:t>Key Benefits:</a:t>
            </a:r>
            <a:endParaRPr sz="2100" b="1">
              <a:solidFill>
                <a:schemeClr val="dk1"/>
              </a:solidFill>
              <a:latin typeface="Verdana"/>
              <a:ea typeface="Verdana"/>
              <a:cs typeface="Verdana"/>
              <a:sym typeface="Verdana"/>
            </a:endParaRPr>
          </a:p>
          <a:p>
            <a:pPr marL="457200" lvl="0" indent="-361950" algn="l" rtl="0">
              <a:spcBef>
                <a:spcPts val="0"/>
              </a:spcBef>
              <a:spcAft>
                <a:spcPts val="0"/>
              </a:spcAft>
              <a:buClr>
                <a:schemeClr val="dk1"/>
              </a:buClr>
              <a:buSzPts val="2100"/>
              <a:buFont typeface="Verdana"/>
              <a:buChar char="●"/>
            </a:pPr>
            <a:r>
              <a:rPr lang="en-US" sz="2100">
                <a:solidFill>
                  <a:schemeClr val="dk1"/>
                </a:solidFill>
                <a:latin typeface="Verdana"/>
                <a:ea typeface="Verdana"/>
                <a:cs typeface="Verdana"/>
                <a:sym typeface="Verdana"/>
              </a:rPr>
              <a:t>Controllable linear compression</a:t>
            </a:r>
            <a:endParaRPr sz="2100">
              <a:solidFill>
                <a:schemeClr val="dk1"/>
              </a:solidFill>
              <a:latin typeface="Verdana"/>
              <a:ea typeface="Verdana"/>
              <a:cs typeface="Verdana"/>
              <a:sym typeface="Verdana"/>
            </a:endParaRPr>
          </a:p>
          <a:p>
            <a:pPr marL="457200" lvl="0" indent="-361950" algn="l" rtl="0">
              <a:spcBef>
                <a:spcPts val="0"/>
              </a:spcBef>
              <a:spcAft>
                <a:spcPts val="0"/>
              </a:spcAft>
              <a:buClr>
                <a:schemeClr val="dk1"/>
              </a:buClr>
              <a:buSzPts val="2100"/>
              <a:buFont typeface="Verdana"/>
              <a:buChar char="●"/>
            </a:pPr>
            <a:r>
              <a:rPr lang="en-US" sz="2100">
                <a:solidFill>
                  <a:schemeClr val="dk1"/>
                </a:solidFill>
                <a:latin typeface="Verdana"/>
                <a:ea typeface="Verdana"/>
                <a:cs typeface="Verdana"/>
                <a:sym typeface="Verdana"/>
              </a:rPr>
              <a:t>Increased torsional stiffness</a:t>
            </a:r>
            <a:endParaRPr sz="2100">
              <a:solidFill>
                <a:schemeClr val="dk1"/>
              </a:solidFill>
              <a:latin typeface="Verdana"/>
              <a:ea typeface="Verdana"/>
              <a:cs typeface="Verdana"/>
              <a:sym typeface="Verdana"/>
            </a:endParaRPr>
          </a:p>
        </p:txBody>
      </p:sp>
      <p:sp>
        <p:nvSpPr>
          <p:cNvPr id="226" name="Google Shape;226;p33"/>
          <p:cNvSpPr txBox="1"/>
          <p:nvPr/>
        </p:nvSpPr>
        <p:spPr>
          <a:xfrm>
            <a:off x="-228350" y="6232550"/>
            <a:ext cx="6898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latin typeface="Verdana"/>
                <a:ea typeface="Verdana"/>
                <a:cs typeface="Verdana"/>
                <a:sym typeface="Verdana"/>
              </a:rPr>
              <a:t>Salamanderbot Yoshimura pattern (left), CLARA Yoshimura pattern(right)</a:t>
            </a:r>
            <a:endParaRPr sz="120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name="WPI-White">
  <a:themeElements>
    <a:clrScheme name="Custom 56">
      <a:dk1>
        <a:srgbClr val="000000"/>
      </a:dk1>
      <a:lt1>
        <a:srgbClr val="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2484</Words>
  <Application>Microsoft Office PowerPoint</Application>
  <PresentationFormat>Widescreen</PresentationFormat>
  <Paragraphs>259</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Maven Pro</vt:lpstr>
      <vt:lpstr>Verdana</vt:lpstr>
      <vt:lpstr>Noto Sans Symbols</vt:lpstr>
      <vt:lpstr>Times New Roman</vt:lpstr>
      <vt:lpstr>Courier New</vt:lpstr>
      <vt:lpstr>Arial</vt:lpstr>
      <vt:lpstr>Calibri</vt:lpstr>
      <vt:lpstr>WPI-White</vt:lpstr>
      <vt:lpstr>WPI_Gray</vt:lpstr>
      <vt:lpstr>PowerPoint Presentation</vt:lpstr>
      <vt:lpstr>Presentation Outline</vt:lpstr>
      <vt:lpstr>Project Motivation &amp; Background</vt:lpstr>
      <vt:lpstr>Project Motivations</vt:lpstr>
      <vt:lpstr>Background</vt:lpstr>
      <vt:lpstr>Project Objectives</vt:lpstr>
      <vt:lpstr>Project Objectives</vt:lpstr>
      <vt:lpstr>Mechanical Design</vt:lpstr>
      <vt:lpstr>Yoshimura Crease Pattern</vt:lpstr>
      <vt:lpstr>Yoshimura Continuum Module</vt:lpstr>
      <vt:lpstr>Active Variable-Diameter Suspension</vt:lpstr>
      <vt:lpstr>Electrical and Control Architecture</vt:lpstr>
      <vt:lpstr>Control Architecture</vt:lpstr>
      <vt:lpstr>Mainboard PCB Design</vt:lpstr>
      <vt:lpstr>Smart Motor Driver PCB Design</vt:lpstr>
      <vt:lpstr>Results</vt:lpstr>
      <vt:lpstr>Results: Motor Driver Performance</vt:lpstr>
      <vt:lpstr>Results: Yoshimura Module Control</vt:lpstr>
      <vt:lpstr>Results: Navigation and Steering</vt:lpstr>
      <vt:lpstr>Results: Navigation and Steering</vt:lpstr>
      <vt:lpstr>Results: Pipe Navigation</vt:lpstr>
      <vt:lpstr>Fundamental Contributions</vt:lpstr>
      <vt:lpstr>Results and Conclusion</vt:lpstr>
      <vt:lpstr>Dedication &amp; Acknowledgements</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Katz, Brian</cp:lastModifiedBy>
  <cp:revision>2</cp:revision>
  <dcterms:modified xsi:type="dcterms:W3CDTF">2022-04-26T15:15:53Z</dcterms:modified>
</cp:coreProperties>
</file>